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58" r:id="rId5"/>
    <p:sldId id="259" r:id="rId6"/>
    <p:sldId id="261" r:id="rId7"/>
    <p:sldId id="262" r:id="rId8"/>
    <p:sldId id="282" r:id="rId9"/>
    <p:sldId id="283" r:id="rId10"/>
    <p:sldId id="284" r:id="rId11"/>
    <p:sldId id="263" r:id="rId12"/>
    <p:sldId id="276" r:id="rId13"/>
    <p:sldId id="277" r:id="rId14"/>
    <p:sldId id="280" r:id="rId15"/>
    <p:sldId id="281" r:id="rId16"/>
    <p:sldId id="285" r:id="rId17"/>
    <p:sldId id="265" r:id="rId18"/>
    <p:sldId id="264" r:id="rId19"/>
    <p:sldId id="266" r:id="rId20"/>
    <p:sldId id="286" r:id="rId21"/>
    <p:sldId id="268" r:id="rId22"/>
  </p:sldIdLst>
  <p:sldSz cx="18288000" cy="10287000"/>
  <p:notesSz cx="6858000" cy="9144000"/>
  <p:embeddedFontLst>
    <p:embeddedFont>
      <p:font typeface="Almarai Bold" panose="020B0604020202020204" charset="-78"/>
      <p:regular r:id="rId23"/>
    </p:embeddedFont>
    <p:embeddedFont>
      <p:font typeface="Cascadia Code" panose="020B0609020000020004" pitchFamily="49"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Almarai" panose="020B0604020202020204" charset="-78"/>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8217"/>
    <a:srgbClr val="9A422A"/>
    <a:srgbClr val="E76792"/>
    <a:srgbClr val="3F47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2" d="100"/>
          <a:sy n="42" d="100"/>
        </p:scale>
        <p:origin x="296"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7.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7.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sv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1E40"/>
        </a:solidFill>
        <a:effectLst/>
      </p:bgPr>
    </p:bg>
    <p:spTree>
      <p:nvGrpSpPr>
        <p:cNvPr id="1" name=""/>
        <p:cNvGrpSpPr/>
        <p:nvPr/>
      </p:nvGrpSpPr>
      <p:grpSpPr>
        <a:xfrm>
          <a:off x="0" y="0"/>
          <a:ext cx="0" cy="0"/>
          <a:chOff x="0" y="0"/>
          <a:chExt cx="0" cy="0"/>
        </a:xfrm>
      </p:grpSpPr>
      <p:sp>
        <p:nvSpPr>
          <p:cNvPr id="2" name="Freeform 2"/>
          <p:cNvSpPr/>
          <p:nvPr/>
        </p:nvSpPr>
        <p:spPr>
          <a:xfrm>
            <a:off x="14611087" y="-491593"/>
            <a:ext cx="8754599" cy="8754599"/>
          </a:xfrm>
          <a:custGeom>
            <a:avLst/>
            <a:gdLst/>
            <a:ahLst/>
            <a:cxnLst/>
            <a:rect l="l" t="t" r="r" b="b"/>
            <a:pathLst>
              <a:path w="8754599" h="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rot="-10800000">
            <a:off x="3738276" y="7103"/>
            <a:ext cx="5246522" cy="7495031"/>
            <a:chOff x="5519977" y="1084385"/>
            <a:chExt cx="4445000" cy="6350000"/>
          </a:xfrm>
        </p:grpSpPr>
        <p:sp>
          <p:nvSpPr>
            <p:cNvPr id="6" name="Freeform 6"/>
            <p:cNvSpPr/>
            <p:nvPr/>
          </p:nvSpPr>
          <p:spPr>
            <a:xfrm>
              <a:off x="5519977" y="1084385"/>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7" name="Group 7"/>
          <p:cNvGrpSpPr/>
          <p:nvPr/>
        </p:nvGrpSpPr>
        <p:grpSpPr>
          <a:xfrm rot="-10800000">
            <a:off x="9144000" y="6196748"/>
            <a:ext cx="2564685" cy="3663835"/>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9" name="Group 9"/>
          <p:cNvGrpSpPr/>
          <p:nvPr/>
        </p:nvGrpSpPr>
        <p:grpSpPr>
          <a:xfrm>
            <a:off x="15763958" y="-781916"/>
            <a:ext cx="1683983" cy="2405689"/>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13" name="Group 13"/>
          <p:cNvGrpSpPr/>
          <p:nvPr/>
        </p:nvGrpSpPr>
        <p:grpSpPr>
          <a:xfrm rot="5400000">
            <a:off x="16605949" y="3464712"/>
            <a:ext cx="841991" cy="84199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sp>
        <p:nvSpPr>
          <p:cNvPr id="15" name="Freeform 15"/>
          <p:cNvSpPr/>
          <p:nvPr/>
        </p:nvSpPr>
        <p:spPr>
          <a:xfrm>
            <a:off x="-5976625" y="4306703"/>
            <a:ext cx="8754599" cy="8754599"/>
          </a:xfrm>
          <a:custGeom>
            <a:avLst/>
            <a:gdLst/>
            <a:ahLst/>
            <a:cxnLst/>
            <a:rect l="l" t="t" r="r" b="b"/>
            <a:pathLst>
              <a:path w="8754599" h="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TextBox 16"/>
          <p:cNvSpPr txBox="1"/>
          <p:nvPr/>
        </p:nvSpPr>
        <p:spPr>
          <a:xfrm>
            <a:off x="1573748" y="8583279"/>
            <a:ext cx="5689887" cy="418961"/>
          </a:xfrm>
          <a:prstGeom prst="rect">
            <a:avLst/>
          </a:prstGeom>
        </p:spPr>
        <p:txBody>
          <a:bodyPr lIns="0" tIns="0" rIns="0" bIns="0" rtlCol="0" anchor="t">
            <a:spAutoFit/>
          </a:bodyPr>
          <a:lstStyle/>
          <a:p>
            <a:pPr marL="0" lvl="0" indent="0" algn="l">
              <a:lnSpc>
                <a:spcPts val="3479"/>
              </a:lnSpc>
              <a:spcBef>
                <a:spcPct val="0"/>
              </a:spcBef>
            </a:pPr>
            <a:r>
              <a:rPr lang="en-US" sz="2829" spc="432" dirty="0" err="1" smtClean="0">
                <a:solidFill>
                  <a:srgbClr val="FFFFFF"/>
                </a:solidFill>
                <a:latin typeface="Almarai"/>
                <a:ea typeface="Almarai"/>
                <a:cs typeface="Almarai"/>
                <a:sym typeface="Almarai"/>
              </a:rPr>
              <a:t>Munikat</a:t>
            </a:r>
            <a:r>
              <a:rPr lang="en-US" sz="2829" spc="432" dirty="0" smtClean="0">
                <a:solidFill>
                  <a:srgbClr val="FFFFFF"/>
                </a:solidFill>
                <a:latin typeface="Almarai"/>
                <a:ea typeface="Almarai"/>
                <a:cs typeface="Almarai"/>
                <a:sym typeface="Almarai"/>
              </a:rPr>
              <a:t> </a:t>
            </a:r>
            <a:r>
              <a:rPr lang="en-US" sz="2829" spc="432" dirty="0" err="1" smtClean="0">
                <a:solidFill>
                  <a:srgbClr val="FFFFFF"/>
                </a:solidFill>
                <a:latin typeface="Almarai"/>
                <a:ea typeface="Almarai"/>
                <a:cs typeface="Almarai"/>
                <a:sym typeface="Almarai"/>
              </a:rPr>
              <a:t>Dirisu</a:t>
            </a:r>
            <a:r>
              <a:rPr lang="en-US" sz="2829" spc="432" dirty="0" smtClean="0">
                <a:solidFill>
                  <a:srgbClr val="FFFFFF"/>
                </a:solidFill>
                <a:latin typeface="Almarai"/>
                <a:ea typeface="Almarai"/>
                <a:cs typeface="Almarai"/>
                <a:sym typeface="Almarai"/>
              </a:rPr>
              <a:t> A.</a:t>
            </a:r>
            <a:endParaRPr lang="en-US" sz="2829" spc="432" dirty="0">
              <a:solidFill>
                <a:srgbClr val="FFFFFF"/>
              </a:solidFill>
              <a:latin typeface="Almarai"/>
              <a:ea typeface="Almarai"/>
              <a:cs typeface="Almarai"/>
              <a:sym typeface="Almarai"/>
            </a:endParaRPr>
          </a:p>
        </p:txBody>
      </p:sp>
      <p:sp>
        <p:nvSpPr>
          <p:cNvPr id="17" name="TextBox 17"/>
          <p:cNvSpPr txBox="1"/>
          <p:nvPr/>
        </p:nvSpPr>
        <p:spPr>
          <a:xfrm>
            <a:off x="304800" y="3238500"/>
            <a:ext cx="9296400" cy="1474763"/>
          </a:xfrm>
          <a:prstGeom prst="rect">
            <a:avLst/>
          </a:prstGeom>
        </p:spPr>
        <p:txBody>
          <a:bodyPr wrap="square" lIns="0" tIns="0" rIns="0" bIns="0" rtlCol="0" anchor="t">
            <a:spAutoFit/>
          </a:bodyPr>
          <a:lstStyle/>
          <a:p>
            <a:pPr algn="l">
              <a:lnSpc>
                <a:spcPts val="11466"/>
              </a:lnSpc>
            </a:pPr>
            <a:r>
              <a:rPr lang="en-US" sz="4800" b="1" dirty="0" smtClean="0">
                <a:solidFill>
                  <a:srgbClr val="FFFFFF"/>
                </a:solidFill>
                <a:latin typeface="Almarai Bold"/>
                <a:ea typeface="Almarai Bold"/>
                <a:cs typeface="Almarai Bold"/>
                <a:sym typeface="Almarai Bold"/>
              </a:rPr>
              <a:t>JEWELRY</a:t>
            </a:r>
            <a:r>
              <a:rPr lang="en-US" sz="4400" b="1" dirty="0" smtClean="0">
                <a:solidFill>
                  <a:srgbClr val="FFFFFF"/>
                </a:solidFill>
                <a:latin typeface="Almarai Bold"/>
                <a:ea typeface="Almarai Bold"/>
                <a:cs typeface="Almarai Bold"/>
                <a:sym typeface="Almarai Bold"/>
              </a:rPr>
              <a:t> PRICE OPTIMIZATION </a:t>
            </a:r>
            <a:endParaRPr lang="en-US" sz="4400" b="1" dirty="0">
              <a:solidFill>
                <a:srgbClr val="FFFFFF"/>
              </a:solidFill>
              <a:latin typeface="Almarai Bold"/>
              <a:ea typeface="Almarai Bold"/>
              <a:cs typeface="Almarai Bold"/>
              <a:sym typeface="Almarai Bold"/>
            </a:endParaRPr>
          </a:p>
        </p:txBody>
      </p:sp>
      <p:sp>
        <p:nvSpPr>
          <p:cNvPr id="18" name="TextBox 18"/>
          <p:cNvSpPr txBox="1"/>
          <p:nvPr/>
        </p:nvSpPr>
        <p:spPr>
          <a:xfrm>
            <a:off x="3124200" y="4202137"/>
            <a:ext cx="3882966" cy="1336904"/>
          </a:xfrm>
          <a:prstGeom prst="rect">
            <a:avLst/>
          </a:prstGeom>
        </p:spPr>
        <p:txBody>
          <a:bodyPr wrap="square" lIns="0" tIns="0" rIns="0" bIns="0" rtlCol="0" anchor="t">
            <a:spAutoFit/>
          </a:bodyPr>
          <a:lstStyle/>
          <a:p>
            <a:pPr algn="l">
              <a:lnSpc>
                <a:spcPts val="11466"/>
              </a:lnSpc>
            </a:pPr>
            <a:r>
              <a:rPr lang="en-US" sz="5400" b="1" dirty="0" smtClean="0">
                <a:solidFill>
                  <a:srgbClr val="17E3B2"/>
                </a:solidFill>
                <a:latin typeface="Almarai Bold"/>
                <a:ea typeface="Almarai Bold"/>
                <a:cs typeface="Almarai Bold"/>
                <a:sym typeface="Almarai Bold"/>
              </a:rPr>
              <a:t>REPORT</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flipV="1">
            <a:off x="10946093" y="5494979"/>
            <a:ext cx="7735829" cy="5801872"/>
          </a:xfrm>
          <a:prstGeom prst="flowChartDelay">
            <a:avLst/>
          </a:prstGeom>
        </p:spPr>
      </p:pic>
      <p:sp>
        <p:nvSpPr>
          <p:cNvPr id="21" name="Flowchart: Delay 20"/>
          <p:cNvSpPr/>
          <p:nvPr/>
        </p:nvSpPr>
        <p:spPr>
          <a:xfrm rot="16200000">
            <a:off x="11699233" y="4602516"/>
            <a:ext cx="6306028" cy="5943599"/>
          </a:xfrm>
          <a:prstGeom prst="flowChartDelay">
            <a:avLst/>
          </a:prstGeom>
          <a:gradFill flip="none" rotWithShape="1">
            <a:gsLst>
              <a:gs pos="75000">
                <a:schemeClr val="accent1">
                  <a:lumMod val="50000"/>
                  <a:alpha val="33000"/>
                </a:schemeClr>
              </a:gs>
              <a:gs pos="10000">
                <a:schemeClr val="accent1">
                  <a:lumMod val="60000"/>
                  <a:lumOff val="40000"/>
                  <a:alpha val="58000"/>
                </a:schemeClr>
              </a:gs>
              <a:gs pos="42000">
                <a:schemeClr val="accent1">
                  <a:lumMod val="75000"/>
                  <a:alpha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9286562" y="289838"/>
            <a:ext cx="6168979" cy="5541520"/>
          </a:xfrm>
          <a:prstGeom prst="flowChartDelay">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2" name="TextBox 2"/>
          <p:cNvSpPr txBox="1"/>
          <p:nvPr/>
        </p:nvSpPr>
        <p:spPr>
          <a:xfrm>
            <a:off x="2590800" y="46344"/>
            <a:ext cx="4452583" cy="987450"/>
          </a:xfrm>
          <a:prstGeom prst="rect">
            <a:avLst/>
          </a:prstGeom>
        </p:spPr>
        <p:txBody>
          <a:bodyPr wrap="square" lIns="0" tIns="0" rIns="0" bIns="0" rtlCol="0" anchor="t">
            <a:spAutoFit/>
          </a:bodyPr>
          <a:lstStyle/>
          <a:p>
            <a:pPr marL="0" lvl="0" indent="0" algn="l">
              <a:lnSpc>
                <a:spcPts val="7711"/>
              </a:lnSpc>
              <a:spcBef>
                <a:spcPct val="0"/>
              </a:spcBef>
            </a:pPr>
            <a:r>
              <a:rPr lang="en-US" sz="2800" b="1" dirty="0" smtClean="0">
                <a:solidFill>
                  <a:srgbClr val="17E3B2"/>
                </a:solidFill>
                <a:latin typeface="Almarai Bold"/>
                <a:ea typeface="Almarai Bold"/>
                <a:cs typeface="Almarai Bold"/>
                <a:sym typeface="Almarai Bold"/>
              </a:rPr>
              <a:t>Main Gem Analysis</a:t>
            </a:r>
            <a:endParaRPr lang="en-US" sz="2800" b="1" dirty="0">
              <a:solidFill>
                <a:srgbClr val="17E3B2"/>
              </a:solidFill>
              <a:latin typeface="Almarai Bold"/>
              <a:ea typeface="Almarai Bold"/>
              <a:cs typeface="Almarai Bold"/>
              <a:sym typeface="Almarai Bold"/>
            </a:endParaRPr>
          </a:p>
        </p:txBody>
      </p:sp>
      <p:sp>
        <p:nvSpPr>
          <p:cNvPr id="22" name="TextBox 2"/>
          <p:cNvSpPr txBox="1"/>
          <p:nvPr/>
        </p:nvSpPr>
        <p:spPr>
          <a:xfrm>
            <a:off x="11353800" y="85593"/>
            <a:ext cx="4452583" cy="987450"/>
          </a:xfrm>
          <a:prstGeom prst="rect">
            <a:avLst/>
          </a:prstGeom>
        </p:spPr>
        <p:txBody>
          <a:bodyPr wrap="square" lIns="0" tIns="0" rIns="0" bIns="0" rtlCol="0" anchor="t">
            <a:spAutoFit/>
          </a:bodyPr>
          <a:lstStyle/>
          <a:p>
            <a:pPr marL="0" lvl="0" indent="0" algn="l">
              <a:lnSpc>
                <a:spcPts val="7711"/>
              </a:lnSpc>
              <a:spcBef>
                <a:spcPct val="0"/>
              </a:spcBef>
            </a:pPr>
            <a:r>
              <a:rPr lang="en-US" sz="2800" b="1" dirty="0" smtClean="0">
                <a:solidFill>
                  <a:srgbClr val="17E3B2"/>
                </a:solidFill>
                <a:latin typeface="Almarai Bold"/>
                <a:ea typeface="Almarai Bold"/>
                <a:cs typeface="Almarai Bold"/>
                <a:sym typeface="Almarai Bold"/>
              </a:rPr>
              <a:t>Brand ID </a:t>
            </a:r>
            <a:r>
              <a:rPr lang="en-US" sz="2800" b="1" dirty="0" smtClean="0">
                <a:solidFill>
                  <a:srgbClr val="17E3B2"/>
                </a:solidFill>
                <a:latin typeface="Almarai Bold"/>
                <a:ea typeface="Almarai Bold"/>
                <a:cs typeface="Almarai Bold"/>
                <a:sym typeface="Almarai Bold"/>
              </a:rPr>
              <a:t>Analysis</a:t>
            </a:r>
            <a:endParaRPr lang="en-US" sz="2800" b="1" dirty="0">
              <a:solidFill>
                <a:srgbClr val="17E3B2"/>
              </a:solidFill>
              <a:latin typeface="Almarai Bold"/>
              <a:ea typeface="Almarai Bold"/>
              <a:cs typeface="Almarai Bold"/>
              <a:sym typeface="Almarai Bold"/>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181099"/>
            <a:ext cx="7924800" cy="4287607"/>
          </a:xfrm>
          <a:prstGeom prst="rect">
            <a:avLst/>
          </a:prstGeom>
        </p:spPr>
      </p:pic>
      <p:sp>
        <p:nvSpPr>
          <p:cNvPr id="18" name="TextBox 17"/>
          <p:cNvSpPr txBox="1"/>
          <p:nvPr/>
        </p:nvSpPr>
        <p:spPr>
          <a:xfrm>
            <a:off x="685800" y="5829300"/>
            <a:ext cx="7924800" cy="1938992"/>
          </a:xfrm>
          <a:prstGeom prst="rect">
            <a:avLst/>
          </a:prstGeom>
          <a:solidFill>
            <a:schemeClr val="accent5">
              <a:lumMod val="50000"/>
            </a:schemeClr>
          </a:solid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The main gem distribution shows that diamonds are by far the most common gemstone used, followed by the unknown gems, fianit and topaz. Pearls, garnets, sapphires and amethysts also appear but in much smaller amounts.</a:t>
            </a:r>
            <a:endParaRPr lang="en-US" sz="5400" dirty="0">
              <a:solidFill>
                <a:schemeClr val="bg1"/>
              </a:solidFill>
              <a:latin typeface="Arial" panose="020B0604020202020204" pitchFamily="34" charset="0"/>
              <a:cs typeface="Arial" panose="020B0604020202020204" pitchFamily="34"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0200" y="1168399"/>
            <a:ext cx="8686800" cy="4300307"/>
          </a:xfrm>
          <a:prstGeom prst="rect">
            <a:avLst/>
          </a:prstGeom>
        </p:spPr>
      </p:pic>
      <p:sp>
        <p:nvSpPr>
          <p:cNvPr id="20" name="TextBox 19"/>
          <p:cNvSpPr txBox="1"/>
          <p:nvPr/>
        </p:nvSpPr>
        <p:spPr>
          <a:xfrm>
            <a:off x="9220200" y="5842000"/>
            <a:ext cx="8686800" cy="1569660"/>
          </a:xfrm>
          <a:prstGeom prst="rect">
            <a:avLst/>
          </a:prstGeom>
          <a:solidFill>
            <a:schemeClr val="tx2">
              <a:lumMod val="60000"/>
              <a:lumOff val="40000"/>
            </a:schemeClr>
          </a:solid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The majority of products come from Brand 0 and Brand 1, with Brand 2 trailing behind. Other brands have barely any presence, and a small portion of items have no brand information at all.</a:t>
            </a:r>
            <a:endParaRPr lang="en-US" sz="5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3014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4" name="Group 4"/>
          <p:cNvGrpSpPr/>
          <p:nvPr/>
        </p:nvGrpSpPr>
        <p:grpSpPr>
          <a:xfrm>
            <a:off x="6705632" y="376060"/>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6" name="Group 6"/>
          <p:cNvGrpSpPr/>
          <p:nvPr/>
        </p:nvGrpSpPr>
        <p:grpSpPr>
          <a:xfrm>
            <a:off x="6705631" y="-375802"/>
            <a:ext cx="12010783" cy="10400796"/>
            <a:chOff x="4018279" y="179275"/>
            <a:chExt cx="4282440" cy="3708400"/>
          </a:xfrm>
        </p:grpSpPr>
        <p:sp>
          <p:nvSpPr>
            <p:cNvPr id="7" name="Freeform 7"/>
            <p:cNvSpPr/>
            <p:nvPr/>
          </p:nvSpPr>
          <p:spPr>
            <a:xfrm>
              <a:off x="4018279" y="179275"/>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sp>
        <p:nvSpPr>
          <p:cNvPr id="12" name="TextBox 12"/>
          <p:cNvSpPr txBox="1"/>
          <p:nvPr/>
        </p:nvSpPr>
        <p:spPr>
          <a:xfrm>
            <a:off x="8457163" y="3649476"/>
            <a:ext cx="7157368" cy="913712"/>
          </a:xfrm>
          <a:prstGeom prst="rect">
            <a:avLst/>
          </a:prstGeom>
          <a:solidFill>
            <a:schemeClr val="accent5">
              <a:lumMod val="75000"/>
            </a:schemeClr>
          </a:solidFill>
        </p:spPr>
        <p:txBody>
          <a:bodyPr wrap="square" lIns="0" tIns="0" rIns="0" bIns="0" rtlCol="0" anchor="t">
            <a:spAutoFit/>
          </a:bodyPr>
          <a:lstStyle/>
          <a:p>
            <a:pPr marL="0" lvl="0" indent="0" algn="ctr">
              <a:lnSpc>
                <a:spcPts val="7884"/>
              </a:lnSpc>
              <a:spcBef>
                <a:spcPct val="0"/>
              </a:spcBef>
            </a:pPr>
            <a:r>
              <a:rPr lang="en-US" sz="4000" b="1" dirty="0" smtClean="0">
                <a:solidFill>
                  <a:srgbClr val="FFFFFF"/>
                </a:solidFill>
                <a:latin typeface="Almarai Bold"/>
                <a:ea typeface="Almarai Bold"/>
                <a:cs typeface="Almarai Bold"/>
                <a:sym typeface="Almarai Bold"/>
              </a:rPr>
              <a:t>C</a:t>
            </a:r>
            <a:r>
              <a:rPr lang="en-US" sz="4000" b="1" dirty="0" smtClean="0">
                <a:solidFill>
                  <a:srgbClr val="FFFFFF"/>
                </a:solidFill>
                <a:latin typeface="Almarai Bold"/>
                <a:ea typeface="Almarai Bold"/>
                <a:cs typeface="Almarai Bold"/>
                <a:sym typeface="Almarai Bold"/>
              </a:rPr>
              <a:t>OMPARATIVE ANALYSIS </a:t>
            </a:r>
            <a:endParaRPr lang="en-US" sz="4000" b="1" dirty="0">
              <a:solidFill>
                <a:srgbClr val="FFFFFF"/>
              </a:solidFill>
              <a:latin typeface="Almarai Bold"/>
              <a:ea typeface="Almarai Bold"/>
              <a:cs typeface="Almarai Bold"/>
              <a:sym typeface="Almarai Bold"/>
            </a:endParaRPr>
          </a:p>
        </p:txBody>
      </p:sp>
      <p:grpSp>
        <p:nvGrpSpPr>
          <p:cNvPr id="14" name="Group 14"/>
          <p:cNvGrpSpPr/>
          <p:nvPr/>
        </p:nvGrpSpPr>
        <p:grpSpPr>
          <a:xfrm>
            <a:off x="17259300" y="2066886"/>
            <a:ext cx="5754080" cy="8220114"/>
            <a:chOff x="0" y="0"/>
            <a:chExt cx="4445000" cy="6350000"/>
          </a:xfrm>
        </p:grpSpPr>
        <p:sp>
          <p:nvSpPr>
            <p:cNvPr id="15" name="Freeform 1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p:cNvGrpSpPr/>
          <p:nvPr/>
        </p:nvGrpSpPr>
        <p:grpSpPr>
          <a:xfrm>
            <a:off x="14664277" y="-871079"/>
            <a:ext cx="1683983" cy="2405689"/>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p:cNvGrpSpPr/>
          <p:nvPr/>
        </p:nvGrpSpPr>
        <p:grpSpPr>
          <a:xfrm rot="5400000">
            <a:off x="16417309" y="1645890"/>
            <a:ext cx="841991" cy="84199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p:cNvGrpSpPr/>
          <p:nvPr/>
        </p:nvGrpSpPr>
        <p:grpSpPr>
          <a:xfrm rot="5400000">
            <a:off x="6480591" y="8837304"/>
            <a:ext cx="841991" cy="84199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2" name="Group 22"/>
          <p:cNvGrpSpPr/>
          <p:nvPr/>
        </p:nvGrpSpPr>
        <p:grpSpPr>
          <a:xfrm>
            <a:off x="14463544" y="7799071"/>
            <a:ext cx="2374761" cy="3392515"/>
            <a:chOff x="0" y="0"/>
            <a:chExt cx="4445000" cy="6350000"/>
          </a:xfrm>
        </p:grpSpPr>
        <p:sp>
          <p:nvSpPr>
            <p:cNvPr id="23" name="Freeform 2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3702"/>
            <a:ext cx="7467600" cy="7164112"/>
          </a:xfrm>
          <a:prstGeom prst="flowChartInputOutput">
            <a:avLst/>
          </a:prstGeom>
          <a:effectLst>
            <a:glow rad="101600">
              <a:schemeClr val="accent5">
                <a:satMod val="175000"/>
                <a:alpha val="40000"/>
              </a:schemeClr>
            </a:glow>
            <a:softEdge rad="63500"/>
          </a:effectLst>
        </p:spPr>
      </p:pic>
      <p:grpSp>
        <p:nvGrpSpPr>
          <p:cNvPr id="30" name="Group 18"/>
          <p:cNvGrpSpPr/>
          <p:nvPr/>
        </p:nvGrpSpPr>
        <p:grpSpPr>
          <a:xfrm rot="5400000">
            <a:off x="16343142" y="3624630"/>
            <a:ext cx="841991" cy="841991"/>
            <a:chOff x="0" y="0"/>
            <a:chExt cx="812800" cy="812800"/>
          </a:xfrm>
        </p:grpSpPr>
        <p:sp>
          <p:nvSpPr>
            <p:cNvPr id="31"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32" name="Group 18"/>
          <p:cNvGrpSpPr/>
          <p:nvPr/>
        </p:nvGrpSpPr>
        <p:grpSpPr>
          <a:xfrm rot="5400000">
            <a:off x="15229928" y="5998316"/>
            <a:ext cx="841991" cy="841991"/>
            <a:chOff x="0" y="0"/>
            <a:chExt cx="812800" cy="812800"/>
          </a:xfrm>
        </p:grpSpPr>
        <p:sp>
          <p:nvSpPr>
            <p:cNvPr id="33"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35" name="Group 18"/>
          <p:cNvGrpSpPr/>
          <p:nvPr/>
        </p:nvGrpSpPr>
        <p:grpSpPr>
          <a:xfrm rot="5400000">
            <a:off x="13373251" y="6678054"/>
            <a:ext cx="841991" cy="841991"/>
            <a:chOff x="0" y="0"/>
            <a:chExt cx="812800" cy="812800"/>
          </a:xfrm>
        </p:grpSpPr>
        <p:sp>
          <p:nvSpPr>
            <p:cNvPr id="36"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5638800" y="482222"/>
            <a:ext cx="10591800" cy="909864"/>
          </a:xfrm>
          <a:prstGeom prst="rect">
            <a:avLst/>
          </a:prstGeom>
        </p:spPr>
        <p:txBody>
          <a:bodyPr wrap="square" lIns="0" tIns="0" rIns="0" bIns="0" rtlCol="0" anchor="t">
            <a:spAutoFit/>
          </a:bodyPr>
          <a:lstStyle/>
          <a:p>
            <a:pPr marL="0" lvl="0" indent="0" algn="l">
              <a:lnSpc>
                <a:spcPts val="7711"/>
              </a:lnSpc>
              <a:spcBef>
                <a:spcPct val="0"/>
              </a:spcBef>
            </a:pPr>
            <a:r>
              <a:rPr lang="en-US" sz="4400" b="1" dirty="0" smtClean="0">
                <a:solidFill>
                  <a:srgbClr val="17E3B2"/>
                </a:solidFill>
                <a:latin typeface="Almarai Bold"/>
                <a:ea typeface="Almarai Bold"/>
                <a:cs typeface="Almarai Bold"/>
                <a:sym typeface="Almarai Bold"/>
              </a:rPr>
              <a:t>Sales Trend </a:t>
            </a:r>
            <a:r>
              <a:rPr lang="en-US" sz="4400" b="1" dirty="0">
                <a:solidFill>
                  <a:srgbClr val="17E3B2"/>
                </a:solidFill>
                <a:latin typeface="Almarai Bold"/>
                <a:ea typeface="Almarai Bold"/>
                <a:cs typeface="Almarai Bold"/>
                <a:sym typeface="Almarai Bold"/>
              </a:rPr>
              <a:t>o</a:t>
            </a:r>
            <a:r>
              <a:rPr lang="en-US" sz="4400" b="1" dirty="0" smtClean="0">
                <a:solidFill>
                  <a:srgbClr val="17E3B2"/>
                </a:solidFill>
                <a:latin typeface="Almarai Bold"/>
                <a:ea typeface="Almarai Bold"/>
                <a:cs typeface="Almarai Bold"/>
                <a:sym typeface="Almarai Bold"/>
              </a:rPr>
              <a:t>ver Time</a:t>
            </a:r>
            <a:endParaRPr lang="en-US" sz="4400" b="1" dirty="0">
              <a:solidFill>
                <a:srgbClr val="17E3B2"/>
              </a:solidFill>
              <a:latin typeface="Almarai Bold"/>
              <a:ea typeface="Almarai Bold"/>
              <a:cs typeface="Almarai Bold"/>
              <a:sym typeface="Almarai Bold"/>
            </a:endParaRPr>
          </a:p>
        </p:txBody>
      </p:sp>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4443263" y="868648"/>
            <a:ext cx="1171874" cy="152400"/>
            <a:chOff x="0" y="0"/>
            <a:chExt cx="511763" cy="42575"/>
          </a:xfrm>
        </p:grpSpPr>
        <p:sp>
          <p:nvSpPr>
            <p:cNvPr id="10" name="Freeform 10"/>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11" name="TextBox 11"/>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714500"/>
            <a:ext cx="8305800" cy="4724400"/>
          </a:xfrm>
          <a:prstGeom prst="rect">
            <a:avLst/>
          </a:prstGeom>
        </p:spPr>
      </p:pic>
      <p:sp>
        <p:nvSpPr>
          <p:cNvPr id="16" name="TextBox 15"/>
          <p:cNvSpPr txBox="1"/>
          <p:nvPr/>
        </p:nvSpPr>
        <p:spPr>
          <a:xfrm>
            <a:off x="1453159" y="7263817"/>
            <a:ext cx="15785669" cy="1200329"/>
          </a:xfrm>
          <a:prstGeom prst="rect">
            <a:avLst/>
          </a:prstGeom>
          <a:no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The sales trend shows steady growth from 2019 through 2020, with a sharp rise in 2021 marked by several spikes. This suggests increasing demand or successful campaigns during that year. However, sales drop off sharply at the end, possibly due to </a:t>
            </a:r>
            <a:r>
              <a:rPr lang="en-US" sz="2400" dirty="0" smtClean="0">
                <a:solidFill>
                  <a:schemeClr val="bg1"/>
                </a:solidFill>
                <a:latin typeface="Arial" panose="020B0604020202020204" pitchFamily="34" charset="0"/>
                <a:cs typeface="Arial" panose="020B0604020202020204" pitchFamily="34" charset="0"/>
              </a:rPr>
              <a:t>no records for </a:t>
            </a:r>
            <a:r>
              <a:rPr lang="en-US" sz="2400" dirty="0">
                <a:solidFill>
                  <a:schemeClr val="bg1"/>
                </a:solidFill>
                <a:latin typeface="Arial" panose="020B0604020202020204" pitchFamily="34" charset="0"/>
                <a:cs typeface="Arial" panose="020B0604020202020204" pitchFamily="34" charset="0"/>
              </a:rPr>
              <a:t>2022.</a:t>
            </a:r>
            <a:endParaRPr lang="en-US" sz="6600"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142" y="3086100"/>
            <a:ext cx="5581257" cy="2590800"/>
          </a:xfrm>
          <a:prstGeom prst="rect">
            <a:avLst/>
          </a:prstGeom>
        </p:spPr>
      </p:pic>
    </p:spTree>
    <p:extLst>
      <p:ext uri="{BB962C8B-B14F-4D97-AF65-F5344CB8AC3E}">
        <p14:creationId xmlns:p14="http://schemas.microsoft.com/office/powerpoint/2010/main" val="2177967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889215" y="436497"/>
            <a:ext cx="8382000" cy="987450"/>
          </a:xfrm>
          <a:prstGeom prst="rect">
            <a:avLst/>
          </a:prstGeom>
        </p:spPr>
        <p:txBody>
          <a:bodyPr wrap="square" lIns="0" tIns="0" rIns="0" bIns="0" rtlCol="0" anchor="t">
            <a:spAutoFit/>
          </a:bodyPr>
          <a:lstStyle/>
          <a:p>
            <a:pPr marL="0" lvl="0" indent="0" algn="l">
              <a:lnSpc>
                <a:spcPts val="7711"/>
              </a:lnSpc>
              <a:spcBef>
                <a:spcPct val="0"/>
              </a:spcBef>
            </a:pPr>
            <a:r>
              <a:rPr lang="en-US" sz="3600" b="1" dirty="0" smtClean="0">
                <a:solidFill>
                  <a:srgbClr val="17E3B2"/>
                </a:solidFill>
                <a:latin typeface="Almarai Bold"/>
                <a:ea typeface="Almarai Bold"/>
                <a:cs typeface="Almarai Bold"/>
                <a:sym typeface="Almarai Bold"/>
              </a:rPr>
              <a:t>Average Price by Main-Gem</a:t>
            </a:r>
            <a:endParaRPr lang="en-US" sz="3600" b="1" dirty="0">
              <a:solidFill>
                <a:srgbClr val="17E3B2"/>
              </a:solidFill>
              <a:latin typeface="Almarai Bold"/>
              <a:ea typeface="Almarai Bold"/>
              <a:cs typeface="Almarai Bold"/>
              <a:sym typeface="Almarai Bold"/>
            </a:endParaRPr>
          </a:p>
        </p:txBody>
      </p:sp>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8396564" y="861644"/>
            <a:ext cx="1171874" cy="152400"/>
            <a:chOff x="0" y="0"/>
            <a:chExt cx="511763" cy="42575"/>
          </a:xfrm>
        </p:grpSpPr>
        <p:sp>
          <p:nvSpPr>
            <p:cNvPr id="10" name="Freeform 10"/>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11" name="TextBox 11"/>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6588"/>
            <a:ext cx="8229600" cy="4646112"/>
          </a:xfrm>
          <a:prstGeom prst="rect">
            <a:avLst/>
          </a:prstGeom>
        </p:spPr>
      </p:pic>
      <p:sp>
        <p:nvSpPr>
          <p:cNvPr id="16" name="TextBox 15"/>
          <p:cNvSpPr txBox="1"/>
          <p:nvPr/>
        </p:nvSpPr>
        <p:spPr>
          <a:xfrm>
            <a:off x="469710" y="6662734"/>
            <a:ext cx="7670369" cy="1200329"/>
          </a:xfrm>
          <a:prstGeom prst="rect">
            <a:avLst/>
          </a:prstGeom>
          <a:noFill/>
        </p:spPr>
        <p:txBody>
          <a:bodyPr wrap="square" rtlCol="0">
            <a:spAutoFit/>
          </a:bodyPr>
          <a:lstStyle/>
          <a:p>
            <a:pPr algn="just"/>
            <a:r>
              <a:rPr lang="en-US" sz="2400" dirty="0" err="1">
                <a:solidFill>
                  <a:schemeClr val="bg1"/>
                </a:solidFill>
                <a:latin typeface="Arial" panose="020B0604020202020204" pitchFamily="34" charset="0"/>
                <a:cs typeface="Arial" panose="020B0604020202020204" pitchFamily="34" charset="0"/>
              </a:rPr>
              <a:t>Rhodolite</a:t>
            </a:r>
            <a:r>
              <a:rPr lang="en-US" sz="2400" dirty="0">
                <a:solidFill>
                  <a:schemeClr val="bg1"/>
                </a:solidFill>
                <a:latin typeface="Arial" panose="020B0604020202020204" pitchFamily="34" charset="0"/>
                <a:cs typeface="Arial" panose="020B0604020202020204" pitchFamily="34" charset="0"/>
              </a:rPr>
              <a:t> and </a:t>
            </a:r>
            <a:r>
              <a:rPr lang="en-US" sz="2400" dirty="0" err="1">
                <a:solidFill>
                  <a:schemeClr val="bg1"/>
                </a:solidFill>
                <a:latin typeface="Arial" panose="020B0604020202020204" pitchFamily="34" charset="0"/>
                <a:cs typeface="Arial" panose="020B0604020202020204" pitchFamily="34" charset="0"/>
              </a:rPr>
              <a:t>sitall</a:t>
            </a:r>
            <a:r>
              <a:rPr lang="en-US" sz="2400" dirty="0">
                <a:solidFill>
                  <a:schemeClr val="bg1"/>
                </a:solidFill>
                <a:latin typeface="Arial" panose="020B0604020202020204" pitchFamily="34" charset="0"/>
                <a:cs typeface="Arial" panose="020B0604020202020204" pitchFamily="34" charset="0"/>
              </a:rPr>
              <a:t> have the highest average prices, while coral, shell, and emerald are the lowest. Diamond and sapphire sit in the mid-to-high range.</a:t>
            </a:r>
          </a:p>
        </p:txBody>
      </p:sp>
      <p:sp>
        <p:nvSpPr>
          <p:cNvPr id="12" name="TextBox 2"/>
          <p:cNvSpPr txBox="1"/>
          <p:nvPr/>
        </p:nvSpPr>
        <p:spPr>
          <a:xfrm>
            <a:off x="9982200" y="436497"/>
            <a:ext cx="10591800" cy="894476"/>
          </a:xfrm>
          <a:prstGeom prst="rect">
            <a:avLst/>
          </a:prstGeom>
        </p:spPr>
        <p:txBody>
          <a:bodyPr wrap="square" lIns="0" tIns="0" rIns="0" bIns="0" rtlCol="0" anchor="t">
            <a:spAutoFit/>
          </a:bodyPr>
          <a:lstStyle/>
          <a:p>
            <a:pPr marL="0" lvl="0" indent="0" algn="l">
              <a:lnSpc>
                <a:spcPts val="7711"/>
              </a:lnSpc>
              <a:spcBef>
                <a:spcPct val="0"/>
              </a:spcBef>
            </a:pPr>
            <a:r>
              <a:rPr lang="en-US" sz="3600" b="1" dirty="0" smtClean="0">
                <a:solidFill>
                  <a:srgbClr val="17E3B2"/>
                </a:solidFill>
                <a:latin typeface="Almarai Bold"/>
                <a:ea typeface="Almarai Bold"/>
                <a:cs typeface="Almarai Bold"/>
                <a:sym typeface="Almarai Bold"/>
              </a:rPr>
              <a:t>Average Price by Category</a:t>
            </a:r>
            <a:endParaRPr lang="en-US" sz="3600" b="1" dirty="0">
              <a:solidFill>
                <a:srgbClr val="17E3B2"/>
              </a:solidFill>
              <a:latin typeface="Almarai Bold"/>
              <a:ea typeface="Almarai Bold"/>
              <a:cs typeface="Almarai Bold"/>
              <a:sym typeface="Almarai Bold"/>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1215" y="1716589"/>
            <a:ext cx="8711985" cy="4646112"/>
          </a:xfrm>
          <a:prstGeom prst="rect">
            <a:avLst/>
          </a:prstGeom>
        </p:spPr>
      </p:pic>
      <p:sp>
        <p:nvSpPr>
          <p:cNvPr id="14" name="TextBox 13"/>
          <p:cNvSpPr txBox="1"/>
          <p:nvPr/>
        </p:nvSpPr>
        <p:spPr>
          <a:xfrm>
            <a:off x="9295099" y="6555633"/>
            <a:ext cx="7670369" cy="1569660"/>
          </a:xfrm>
          <a:prstGeom prst="rect">
            <a:avLst/>
          </a:prstGeom>
          <a:no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Bracelets have the highest average price, showing they’re positioned as premium items. Souvenirs and pendants are cheaper and less popular, pointing to budget-friendly options for casual buyers.</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23413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889215" y="436497"/>
            <a:ext cx="8382000" cy="879087"/>
          </a:xfrm>
          <a:prstGeom prst="rect">
            <a:avLst/>
          </a:prstGeom>
        </p:spPr>
        <p:txBody>
          <a:bodyPr wrap="square" lIns="0" tIns="0" rIns="0" bIns="0" rtlCol="0" anchor="t">
            <a:spAutoFit/>
          </a:bodyPr>
          <a:lstStyle/>
          <a:p>
            <a:pPr marL="0" lvl="0" indent="0" algn="l">
              <a:lnSpc>
                <a:spcPts val="7711"/>
              </a:lnSpc>
              <a:spcBef>
                <a:spcPct val="0"/>
              </a:spcBef>
            </a:pPr>
            <a:r>
              <a:rPr lang="en-US" sz="3600" b="1" dirty="0" smtClean="0">
                <a:solidFill>
                  <a:srgbClr val="17E3B2"/>
                </a:solidFill>
                <a:latin typeface="Almarai Bold"/>
                <a:ea typeface="Almarai Bold"/>
                <a:cs typeface="Almarai Bold"/>
                <a:sym typeface="Almarai Bold"/>
              </a:rPr>
              <a:t>Average Price by Main-Color</a:t>
            </a:r>
            <a:endParaRPr lang="en-US" sz="3600" b="1" dirty="0">
              <a:solidFill>
                <a:srgbClr val="17E3B2"/>
              </a:solidFill>
              <a:latin typeface="Almarai Bold"/>
              <a:ea typeface="Almarai Bold"/>
              <a:cs typeface="Almarai Bold"/>
              <a:sym typeface="Almarai Bold"/>
            </a:endParaRPr>
          </a:p>
        </p:txBody>
      </p:sp>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8396564" y="861644"/>
            <a:ext cx="1171874" cy="152400"/>
            <a:chOff x="0" y="0"/>
            <a:chExt cx="511763" cy="42575"/>
          </a:xfrm>
        </p:grpSpPr>
        <p:sp>
          <p:nvSpPr>
            <p:cNvPr id="10" name="Freeform 10"/>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11" name="TextBox 11"/>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6589"/>
            <a:ext cx="8229600" cy="4646112"/>
          </a:xfrm>
          <a:prstGeom prst="rect">
            <a:avLst/>
          </a:prstGeom>
        </p:spPr>
      </p:pic>
      <p:sp>
        <p:nvSpPr>
          <p:cNvPr id="16" name="TextBox 15"/>
          <p:cNvSpPr txBox="1"/>
          <p:nvPr/>
        </p:nvSpPr>
        <p:spPr>
          <a:xfrm>
            <a:off x="471985" y="6561888"/>
            <a:ext cx="8218227" cy="1569660"/>
          </a:xfrm>
          <a:prstGeom prst="rect">
            <a:avLst/>
          </a:prstGeom>
          <a:no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Yellow pieces tend to be the most expensive, while white and </a:t>
            </a:r>
            <a:r>
              <a:rPr lang="en-US" sz="2400" dirty="0" smtClean="0">
                <a:solidFill>
                  <a:schemeClr val="bg1"/>
                </a:solidFill>
                <a:latin typeface="Arial" panose="020B0604020202020204" pitchFamily="34" charset="0"/>
                <a:cs typeface="Arial" panose="020B0604020202020204" pitchFamily="34" charset="0"/>
              </a:rPr>
              <a:t>unknown colors </a:t>
            </a:r>
            <a:r>
              <a:rPr lang="en-US" sz="2400" dirty="0">
                <a:solidFill>
                  <a:schemeClr val="bg1"/>
                </a:solidFill>
                <a:latin typeface="Arial" panose="020B0604020202020204" pitchFamily="34" charset="0"/>
                <a:cs typeface="Arial" panose="020B0604020202020204" pitchFamily="34" charset="0"/>
              </a:rPr>
              <a:t>fall in the middle. Red items, though the most common are priced lower. This shows that rarity matters more for price than popularity.</a:t>
            </a:r>
            <a:endParaRPr lang="en-US" sz="3200" dirty="0">
              <a:solidFill>
                <a:schemeClr val="bg1"/>
              </a:solidFill>
              <a:latin typeface="Arial" panose="020B0604020202020204" pitchFamily="34" charset="0"/>
              <a:cs typeface="Arial" panose="020B0604020202020204" pitchFamily="34" charset="0"/>
            </a:endParaRPr>
          </a:p>
        </p:txBody>
      </p:sp>
      <p:sp>
        <p:nvSpPr>
          <p:cNvPr id="12" name="TextBox 2"/>
          <p:cNvSpPr txBox="1"/>
          <p:nvPr/>
        </p:nvSpPr>
        <p:spPr>
          <a:xfrm>
            <a:off x="9982200" y="436497"/>
            <a:ext cx="10591800" cy="894476"/>
          </a:xfrm>
          <a:prstGeom prst="rect">
            <a:avLst/>
          </a:prstGeom>
        </p:spPr>
        <p:txBody>
          <a:bodyPr wrap="square" lIns="0" tIns="0" rIns="0" bIns="0" rtlCol="0" anchor="t">
            <a:spAutoFit/>
          </a:bodyPr>
          <a:lstStyle/>
          <a:p>
            <a:pPr marL="0" lvl="0" indent="0" algn="l">
              <a:lnSpc>
                <a:spcPts val="7711"/>
              </a:lnSpc>
              <a:spcBef>
                <a:spcPct val="0"/>
              </a:spcBef>
            </a:pPr>
            <a:r>
              <a:rPr lang="en-US" sz="3600" b="1" dirty="0" smtClean="0">
                <a:solidFill>
                  <a:srgbClr val="17E3B2"/>
                </a:solidFill>
                <a:latin typeface="Almarai Bold"/>
                <a:ea typeface="Almarai Bold"/>
                <a:cs typeface="Almarai Bold"/>
                <a:sym typeface="Almarai Bold"/>
              </a:rPr>
              <a:t>Category by Main Gem</a:t>
            </a:r>
            <a:endParaRPr lang="en-US" sz="3600" b="1" dirty="0">
              <a:solidFill>
                <a:srgbClr val="17E3B2"/>
              </a:solidFill>
              <a:latin typeface="Almarai Bold"/>
              <a:ea typeface="Almarai Bold"/>
              <a:cs typeface="Almarai Bold"/>
              <a:sym typeface="Almarai Bold"/>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1215" y="1716589"/>
            <a:ext cx="8711985" cy="4646112"/>
          </a:xfrm>
          <a:prstGeom prst="rect">
            <a:avLst/>
          </a:prstGeom>
        </p:spPr>
      </p:pic>
      <p:sp>
        <p:nvSpPr>
          <p:cNvPr id="14" name="TextBox 13"/>
          <p:cNvSpPr txBox="1"/>
          <p:nvPr/>
        </p:nvSpPr>
        <p:spPr>
          <a:xfrm>
            <a:off x="9295099" y="6555633"/>
            <a:ext cx="8688101" cy="2308324"/>
          </a:xfrm>
          <a:prstGeom prst="rect">
            <a:avLst/>
          </a:prstGeom>
          <a:no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Diamonds are the most common main gem used in jewelry, with earrings and rings being particularly dominant in this category. Fanit and topaz follow, appearing across various jewelry types with earrings dominating. These trends highlight the strong preference for diamonds in high-value jewelry, while other gems serve niche markets.</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7381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62000" y="436497"/>
            <a:ext cx="8509215" cy="879087"/>
          </a:xfrm>
          <a:prstGeom prst="rect">
            <a:avLst/>
          </a:prstGeom>
        </p:spPr>
        <p:txBody>
          <a:bodyPr wrap="square" lIns="0" tIns="0" rIns="0" bIns="0" rtlCol="0" anchor="t">
            <a:spAutoFit/>
          </a:bodyPr>
          <a:lstStyle/>
          <a:p>
            <a:pPr marL="0" lvl="0" indent="0" algn="l">
              <a:lnSpc>
                <a:spcPts val="7711"/>
              </a:lnSpc>
              <a:spcBef>
                <a:spcPct val="0"/>
              </a:spcBef>
            </a:pPr>
            <a:r>
              <a:rPr lang="en-US" sz="3600" b="1" dirty="0" smtClean="0">
                <a:solidFill>
                  <a:srgbClr val="17E3B2"/>
                </a:solidFill>
                <a:latin typeface="Almarai Bold"/>
                <a:ea typeface="Almarai Bold"/>
                <a:cs typeface="Almarai Bold"/>
                <a:sym typeface="Almarai Bold"/>
              </a:rPr>
              <a:t>Category by Main-Color</a:t>
            </a:r>
            <a:endParaRPr lang="en-US" sz="3600" b="1" dirty="0">
              <a:solidFill>
                <a:srgbClr val="17E3B2"/>
              </a:solidFill>
              <a:latin typeface="Almarai Bold"/>
              <a:ea typeface="Almarai Bold"/>
              <a:cs typeface="Almarai Bold"/>
              <a:sym typeface="Almarai Bold"/>
            </a:endParaRPr>
          </a:p>
        </p:txBody>
      </p:sp>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8396564" y="861644"/>
            <a:ext cx="1171874" cy="152400"/>
            <a:chOff x="0" y="0"/>
            <a:chExt cx="511763" cy="42575"/>
          </a:xfrm>
        </p:grpSpPr>
        <p:sp>
          <p:nvSpPr>
            <p:cNvPr id="10" name="Freeform 10"/>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11" name="TextBox 11"/>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23782"/>
            <a:ext cx="8458200" cy="5219918"/>
          </a:xfrm>
          <a:prstGeom prst="rect">
            <a:avLst/>
          </a:prstGeom>
        </p:spPr>
      </p:pic>
      <p:sp>
        <p:nvSpPr>
          <p:cNvPr id="16" name="TextBox 15"/>
          <p:cNvSpPr txBox="1"/>
          <p:nvPr/>
        </p:nvSpPr>
        <p:spPr>
          <a:xfrm>
            <a:off x="444690" y="7162051"/>
            <a:ext cx="8218227" cy="1631216"/>
          </a:xfrm>
          <a:prstGeom prst="rect">
            <a:avLst/>
          </a:prstGeom>
          <a:noFill/>
        </p:spPr>
        <p:txBody>
          <a:bodyPr wrap="square" rtlCol="0">
            <a:spAutoFit/>
          </a:bodyPr>
          <a:lstStyle/>
          <a:p>
            <a:pPr algn="just"/>
            <a:r>
              <a:rPr lang="en-US" sz="2000" dirty="0">
                <a:solidFill>
                  <a:schemeClr val="bg1"/>
                </a:solidFill>
                <a:latin typeface="Arial" panose="020B0604020202020204" pitchFamily="34" charset="0"/>
                <a:cs typeface="Arial" panose="020B0604020202020204" pitchFamily="34" charset="0"/>
              </a:rPr>
              <a:t>The red and white jewelry dominate the market, with earrings and rings being the most common in both colors. Yellow jewelry is less frequent and this suggests that earrings and rings are consistently popular across multiple colors, whereas bracelets tend to be more color-specific.</a:t>
            </a:r>
            <a:endParaRPr lang="en-US" sz="3600" dirty="0">
              <a:solidFill>
                <a:schemeClr val="bg1"/>
              </a:solidFill>
              <a:latin typeface="Arial" panose="020B0604020202020204" pitchFamily="34" charset="0"/>
              <a:cs typeface="Arial" panose="020B0604020202020204" pitchFamily="34" charset="0"/>
            </a:endParaRPr>
          </a:p>
        </p:txBody>
      </p:sp>
      <p:sp>
        <p:nvSpPr>
          <p:cNvPr id="12" name="TextBox 2"/>
          <p:cNvSpPr txBox="1"/>
          <p:nvPr/>
        </p:nvSpPr>
        <p:spPr>
          <a:xfrm>
            <a:off x="9982200" y="436497"/>
            <a:ext cx="10591800" cy="987450"/>
          </a:xfrm>
          <a:prstGeom prst="rect">
            <a:avLst/>
          </a:prstGeom>
        </p:spPr>
        <p:txBody>
          <a:bodyPr wrap="square" lIns="0" tIns="0" rIns="0" bIns="0" rtlCol="0" anchor="t">
            <a:spAutoFit/>
          </a:bodyPr>
          <a:lstStyle/>
          <a:p>
            <a:pPr marL="0" lvl="0" indent="0" algn="l">
              <a:lnSpc>
                <a:spcPts val="7711"/>
              </a:lnSpc>
              <a:spcBef>
                <a:spcPct val="0"/>
              </a:spcBef>
            </a:pPr>
            <a:r>
              <a:rPr lang="en-US" sz="3600" b="1" dirty="0" smtClean="0">
                <a:solidFill>
                  <a:srgbClr val="17E3B2"/>
                </a:solidFill>
                <a:latin typeface="Almarai Bold"/>
                <a:ea typeface="Almarai Bold"/>
                <a:cs typeface="Almarai Bold"/>
                <a:sym typeface="Almarai Bold"/>
              </a:rPr>
              <a:t>Category by Brand-ID</a:t>
            </a:r>
            <a:endParaRPr lang="en-US" sz="3600" b="1" dirty="0">
              <a:solidFill>
                <a:srgbClr val="17E3B2"/>
              </a:solidFill>
              <a:latin typeface="Almarai Bold"/>
              <a:ea typeface="Almarai Bold"/>
              <a:cs typeface="Almarai Bold"/>
              <a:sym typeface="Almarai Bold"/>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1215" y="1523781"/>
            <a:ext cx="8711985" cy="5219919"/>
          </a:xfrm>
          <a:prstGeom prst="rect">
            <a:avLst/>
          </a:prstGeom>
        </p:spPr>
      </p:pic>
      <p:sp>
        <p:nvSpPr>
          <p:cNvPr id="14" name="TextBox 13"/>
          <p:cNvSpPr txBox="1"/>
          <p:nvPr/>
        </p:nvSpPr>
        <p:spPr>
          <a:xfrm>
            <a:off x="9295099" y="7162052"/>
            <a:ext cx="8688101" cy="830997"/>
          </a:xfrm>
          <a:prstGeom prst="rect">
            <a:avLst/>
          </a:prstGeom>
          <a:no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Brands 0 and </a:t>
            </a:r>
            <a:r>
              <a:rPr lang="en-US" sz="2400" dirty="0" smtClean="0">
                <a:solidFill>
                  <a:schemeClr val="bg1"/>
                </a:solidFill>
                <a:latin typeface="Arial" panose="020B0604020202020204" pitchFamily="34" charset="0"/>
                <a:cs typeface="Arial" panose="020B0604020202020204" pitchFamily="34" charset="0"/>
              </a:rPr>
              <a:t>1 dominate </a:t>
            </a:r>
            <a:r>
              <a:rPr lang="en-US" sz="2400" dirty="0">
                <a:solidFill>
                  <a:schemeClr val="bg1"/>
                </a:solidFill>
                <a:latin typeface="Arial" panose="020B0604020202020204" pitchFamily="34" charset="0"/>
                <a:cs typeface="Arial" panose="020B0604020202020204" pitchFamily="34" charset="0"/>
              </a:rPr>
              <a:t>the jewelry space, especially in earrings and rings. </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7505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4114800" y="266700"/>
            <a:ext cx="13030200" cy="894476"/>
          </a:xfrm>
          <a:prstGeom prst="rect">
            <a:avLst/>
          </a:prstGeom>
        </p:spPr>
        <p:txBody>
          <a:bodyPr wrap="square" lIns="0" tIns="0" rIns="0" bIns="0" rtlCol="0" anchor="t">
            <a:spAutoFit/>
          </a:bodyPr>
          <a:lstStyle/>
          <a:p>
            <a:pPr marL="0" lvl="0" indent="0" algn="l">
              <a:lnSpc>
                <a:spcPts val="7711"/>
              </a:lnSpc>
              <a:spcBef>
                <a:spcPct val="0"/>
              </a:spcBef>
            </a:pPr>
            <a:r>
              <a:rPr lang="en-US" sz="4000" b="1" dirty="0" smtClean="0">
                <a:solidFill>
                  <a:srgbClr val="17E3B2"/>
                </a:solidFill>
                <a:latin typeface="Almarai Bold"/>
                <a:ea typeface="Almarai Bold"/>
                <a:cs typeface="Almarai Bold"/>
                <a:sym typeface="Almarai Bold"/>
              </a:rPr>
              <a:t>Feature Engineering and Correlation Map</a:t>
            </a:r>
            <a:endParaRPr lang="en-US" sz="4000" b="1" dirty="0">
              <a:solidFill>
                <a:srgbClr val="17E3B2"/>
              </a:solidFill>
              <a:latin typeface="Almarai Bold"/>
              <a:ea typeface="Almarai Bold"/>
              <a:cs typeface="Almarai Bold"/>
              <a:sym typeface="Almarai Bold"/>
            </a:endParaRPr>
          </a:p>
        </p:txBody>
      </p:sp>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6" name="TextBox 15"/>
          <p:cNvSpPr txBox="1"/>
          <p:nvPr/>
        </p:nvSpPr>
        <p:spPr>
          <a:xfrm>
            <a:off x="2057400" y="8420100"/>
            <a:ext cx="13868400" cy="954107"/>
          </a:xfrm>
          <a:prstGeom prst="rect">
            <a:avLst/>
          </a:prstGeom>
          <a:noFill/>
        </p:spPr>
        <p:txBody>
          <a:bodyPr wrap="square" rtlCol="0">
            <a:spAutoFit/>
          </a:bodyPr>
          <a:lstStyle/>
          <a:p>
            <a:pPr algn="just"/>
            <a:r>
              <a:rPr lang="en-US" sz="2800" dirty="0">
                <a:solidFill>
                  <a:schemeClr val="bg1"/>
                </a:solidFill>
              </a:rPr>
              <a:t>After adding extra features to optimize model performance, the correlation between features and </a:t>
            </a:r>
            <a:r>
              <a:rPr lang="en-US" sz="2800" dirty="0" err="1" smtClean="0">
                <a:solidFill>
                  <a:schemeClr val="bg1"/>
                </a:solidFill>
              </a:rPr>
              <a:t>log_price</a:t>
            </a:r>
            <a:r>
              <a:rPr lang="en-US" sz="2800" dirty="0" smtClean="0">
                <a:solidFill>
                  <a:schemeClr val="bg1"/>
                </a:solidFill>
              </a:rPr>
              <a:t> </a:t>
            </a:r>
            <a:r>
              <a:rPr lang="en-US" sz="2800" dirty="0">
                <a:solidFill>
                  <a:schemeClr val="bg1"/>
                </a:solidFill>
              </a:rPr>
              <a:t>is positive but </a:t>
            </a:r>
            <a:r>
              <a:rPr lang="en-US" sz="2800" dirty="0" smtClean="0">
                <a:solidFill>
                  <a:schemeClr val="bg1"/>
                </a:solidFill>
              </a:rPr>
              <a:t>quite </a:t>
            </a:r>
            <a:r>
              <a:rPr lang="en-US" sz="2800" dirty="0">
                <a:solidFill>
                  <a:schemeClr val="bg1"/>
                </a:solidFill>
              </a:rPr>
              <a:t>low. The highest is the average price per </a:t>
            </a:r>
            <a:r>
              <a:rPr lang="en-US" sz="2800" dirty="0" smtClean="0">
                <a:solidFill>
                  <a:schemeClr val="bg1"/>
                </a:solidFill>
              </a:rPr>
              <a:t>gem, </a:t>
            </a:r>
            <a:r>
              <a:rPr lang="en-US" sz="2800" dirty="0">
                <a:solidFill>
                  <a:schemeClr val="bg1"/>
                </a:solidFill>
              </a:rPr>
              <a:t>at just </a:t>
            </a:r>
            <a:r>
              <a:rPr lang="en-US" sz="2800" dirty="0" smtClean="0">
                <a:solidFill>
                  <a:schemeClr val="bg1"/>
                </a:solidFill>
              </a:rPr>
              <a:t>0.43</a:t>
            </a:r>
            <a:endParaRPr lang="en-US" sz="4400"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38300"/>
            <a:ext cx="13868400" cy="5943600"/>
          </a:xfrm>
          <a:prstGeom prst="rect">
            <a:avLst/>
          </a:prstGeom>
        </p:spPr>
      </p:pic>
    </p:spTree>
    <p:extLst>
      <p:ext uri="{BB962C8B-B14F-4D97-AF65-F5344CB8AC3E}">
        <p14:creationId xmlns:p14="http://schemas.microsoft.com/office/powerpoint/2010/main" val="2033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6" name="Group 6"/>
          <p:cNvGrpSpPr>
            <a:grpSpLocks noChangeAspect="1"/>
          </p:cNvGrpSpPr>
          <p:nvPr/>
        </p:nvGrpSpPr>
        <p:grpSpPr>
          <a:xfrm>
            <a:off x="8545229" y="2066886"/>
            <a:ext cx="7569105" cy="7868257"/>
            <a:chOff x="0" y="0"/>
            <a:chExt cx="6108573" cy="6350000"/>
          </a:xfrm>
        </p:grpSpPr>
        <p:sp>
          <p:nvSpPr>
            <p:cNvPr id="7" name="Freeform 7"/>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grpSp>
        <p:nvGrpSpPr>
          <p:cNvPr id="13" name="Group 13"/>
          <p:cNvGrpSpPr/>
          <p:nvPr/>
        </p:nvGrpSpPr>
        <p:grpSpPr>
          <a:xfrm>
            <a:off x="17259300" y="2066886"/>
            <a:ext cx="5754080" cy="8220114"/>
            <a:chOff x="0" y="0"/>
            <a:chExt cx="4445000" cy="6350000"/>
          </a:xfrm>
        </p:grpSpPr>
        <p:sp>
          <p:nvSpPr>
            <p:cNvPr id="14" name="Freeform 1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4" name="Rounded Rectangle 23"/>
          <p:cNvSpPr/>
          <p:nvPr/>
        </p:nvSpPr>
        <p:spPr>
          <a:xfrm>
            <a:off x="9525000" y="3681564"/>
            <a:ext cx="5867400" cy="12474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700880" y="4074467"/>
            <a:ext cx="6413453" cy="523220"/>
          </a:xfrm>
          <a:prstGeom prst="rect">
            <a:avLst/>
          </a:prstGeom>
          <a:noFill/>
        </p:spPr>
        <p:txBody>
          <a:bodyPr wrap="square" rtlCol="0">
            <a:spAutoFit/>
          </a:bodyPr>
          <a:lstStyle/>
          <a:p>
            <a:pPr algn="just"/>
            <a:r>
              <a:rPr lang="en-US" sz="28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MODELING AND EVALUATION</a:t>
            </a:r>
            <a:endPar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8195" y="-19051"/>
            <a:ext cx="7658100" cy="7696202"/>
          </a:xfrm>
          <a:prstGeom prst="flowChartDelay">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934337" y="-41154"/>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4" name="Group 4"/>
          <p:cNvGrpSpPr/>
          <p:nvPr/>
        </p:nvGrpSpPr>
        <p:grpSpPr>
          <a:xfrm>
            <a:off x="-7861720" y="-113796"/>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35" name="Group 35"/>
          <p:cNvGrpSpPr/>
          <p:nvPr/>
        </p:nvGrpSpPr>
        <p:grpSpPr>
          <a:xfrm>
            <a:off x="17259300" y="2066886"/>
            <a:ext cx="5754080" cy="8220114"/>
            <a:chOff x="0" y="0"/>
            <a:chExt cx="4445000" cy="6350000"/>
          </a:xfrm>
        </p:grpSpPr>
        <p:sp>
          <p:nvSpPr>
            <p:cNvPr id="36" name="Freeform 3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37" name="Group 37"/>
          <p:cNvGrpSpPr/>
          <p:nvPr/>
        </p:nvGrpSpPr>
        <p:grpSpPr>
          <a:xfrm rot="-10800000">
            <a:off x="-4533696" y="169116"/>
            <a:ext cx="5754080" cy="8220114"/>
            <a:chOff x="0" y="0"/>
            <a:chExt cx="4445000" cy="6350000"/>
          </a:xfrm>
        </p:grpSpPr>
        <p:sp>
          <p:nvSpPr>
            <p:cNvPr id="38" name="Freeform 3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23" y="3162300"/>
            <a:ext cx="7267954" cy="4274176"/>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37" y="3162300"/>
            <a:ext cx="6400800" cy="4344834"/>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949" y="840358"/>
            <a:ext cx="11764451" cy="1790950"/>
          </a:xfrm>
          <a:prstGeom prst="rect">
            <a:avLst/>
          </a:prstGeom>
        </p:spPr>
      </p:pic>
      <p:sp>
        <p:nvSpPr>
          <p:cNvPr id="43" name="TextBox 42"/>
          <p:cNvSpPr txBox="1"/>
          <p:nvPr/>
        </p:nvSpPr>
        <p:spPr>
          <a:xfrm>
            <a:off x="838200" y="8389230"/>
            <a:ext cx="16916400" cy="1200329"/>
          </a:xfrm>
          <a:prstGeom prst="rect">
            <a:avLst/>
          </a:prstGeom>
          <a:solidFill>
            <a:schemeClr val="accent2">
              <a:lumMod val="75000"/>
            </a:schemeClr>
          </a:solid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After training the models, Linear Regression achieved an R² of 0.766, while ExtraTrees and XGBoost both scored a perfect 1.0. Despite the higher scores, Linear Regression is likely the most reliable model, as the others appear to have overfitted the training </a:t>
            </a:r>
            <a:r>
              <a:rPr lang="en-US" sz="2400" dirty="0" smtClean="0">
                <a:solidFill>
                  <a:schemeClr val="bg1"/>
                </a:solidFill>
                <a:latin typeface="Arial" panose="020B0604020202020204" pitchFamily="34" charset="0"/>
                <a:cs typeface="Arial" panose="020B0604020202020204" pitchFamily="34" charset="0"/>
              </a:rPr>
              <a:t>data.</a:t>
            </a:r>
            <a:endParaRPr lang="en-US" sz="24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8" name="Freeform 8"/>
          <p:cNvSpPr/>
          <p:nvPr/>
        </p:nvSpPr>
        <p:spPr>
          <a:xfrm>
            <a:off x="1867503" y="4855442"/>
            <a:ext cx="1212197" cy="1212197"/>
          </a:xfrm>
          <a:custGeom>
            <a:avLst/>
            <a:gdLst/>
            <a:ahLst/>
            <a:cxnLst/>
            <a:rect l="l" t="t" r="r" b="b"/>
            <a:pathLst>
              <a:path w="1212197" h="1212197">
                <a:moveTo>
                  <a:pt x="0" y="0"/>
                </a:moveTo>
                <a:lnTo>
                  <a:pt x="1212198" y="0"/>
                </a:lnTo>
                <a:lnTo>
                  <a:pt x="1212198" y="1212197"/>
                </a:lnTo>
                <a:lnTo>
                  <a:pt x="0" y="12121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063699" y="4644119"/>
            <a:ext cx="1258012" cy="1278940"/>
          </a:xfrm>
          <a:custGeom>
            <a:avLst/>
            <a:gdLst/>
            <a:ahLst/>
            <a:cxnLst/>
            <a:rect l="l" t="t" r="r" b="b"/>
            <a:pathLst>
              <a:path w="1258012" h="1278940">
                <a:moveTo>
                  <a:pt x="0" y="0"/>
                </a:moveTo>
                <a:lnTo>
                  <a:pt x="1258012" y="0"/>
                </a:lnTo>
                <a:lnTo>
                  <a:pt x="1258012" y="1278941"/>
                </a:lnTo>
                <a:lnTo>
                  <a:pt x="0" y="12789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7259300" y="2066886"/>
            <a:ext cx="5754080" cy="8220114"/>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3" name="Group 13"/>
          <p:cNvGrpSpPr/>
          <p:nvPr/>
        </p:nvGrpSpPr>
        <p:grpSpPr>
          <a:xfrm rot="-10800000">
            <a:off x="-4725380" y="5468707"/>
            <a:ext cx="5754080" cy="8220114"/>
            <a:chOff x="0" y="0"/>
            <a:chExt cx="4445000" cy="6350000"/>
          </a:xfrm>
        </p:grpSpPr>
        <p:sp>
          <p:nvSpPr>
            <p:cNvPr id="14" name="Freeform 1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18" name="TextBox 18"/>
          <p:cNvSpPr txBox="1"/>
          <p:nvPr/>
        </p:nvSpPr>
        <p:spPr>
          <a:xfrm>
            <a:off x="3200400" y="345658"/>
            <a:ext cx="11848551" cy="833562"/>
          </a:xfrm>
          <a:prstGeom prst="rect">
            <a:avLst/>
          </a:prstGeom>
        </p:spPr>
        <p:txBody>
          <a:bodyPr wrap="square" lIns="0" tIns="0" rIns="0" bIns="0" rtlCol="0" anchor="t">
            <a:spAutoFit/>
          </a:bodyPr>
          <a:lstStyle/>
          <a:p>
            <a:pPr marL="0" lvl="0" indent="0" algn="l">
              <a:lnSpc>
                <a:spcPts val="6451"/>
              </a:lnSpc>
              <a:spcBef>
                <a:spcPct val="0"/>
              </a:spcBef>
            </a:pPr>
            <a:r>
              <a:rPr lang="en-US" sz="5376" b="1" dirty="0" smtClean="0">
                <a:solidFill>
                  <a:srgbClr val="FFFF00"/>
                </a:solidFill>
                <a:latin typeface="Almarai Bold"/>
                <a:ea typeface="Almarai Bold"/>
                <a:cs typeface="Almarai Bold"/>
                <a:sym typeface="Almarai Bold"/>
              </a:rPr>
              <a:t>Key Findings</a:t>
            </a:r>
            <a:endParaRPr lang="en-US" sz="5376" b="1" dirty="0">
              <a:solidFill>
                <a:srgbClr val="FFFF00"/>
              </a:solidFill>
              <a:latin typeface="Almarai Bold"/>
              <a:ea typeface="Almarai Bold"/>
              <a:cs typeface="Almarai Bold"/>
              <a:sym typeface="Almarai Bold"/>
            </a:endParaRPr>
          </a:p>
        </p:txBody>
      </p:sp>
      <p:grpSp>
        <p:nvGrpSpPr>
          <p:cNvPr id="23" name="Group 23"/>
          <p:cNvGrpSpPr/>
          <p:nvPr/>
        </p:nvGrpSpPr>
        <p:grpSpPr>
          <a:xfrm rot="5400000">
            <a:off x="1443183" y="176746"/>
            <a:ext cx="1224824" cy="122482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6" name="Rounded Rectangle 25"/>
          <p:cNvSpPr/>
          <p:nvPr/>
        </p:nvSpPr>
        <p:spPr>
          <a:xfrm>
            <a:off x="1384603" y="1499192"/>
            <a:ext cx="16007075" cy="9906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492661" y="1484066"/>
            <a:ext cx="15735300" cy="1384995"/>
          </a:xfrm>
          <a:prstGeom prst="rect">
            <a:avLst/>
          </a:prstGeom>
          <a:noFill/>
        </p:spPr>
        <p:txBody>
          <a:bodyPr wrap="square" rtlCol="0">
            <a:spAutoFit/>
          </a:bodyPr>
          <a:lstStyle/>
          <a:p>
            <a:pPr algn="just"/>
            <a:r>
              <a:rPr lang="en-US" sz="2800" b="1" dirty="0" smtClean="0">
                <a:solidFill>
                  <a:schemeClr val="bg1"/>
                </a:solidFill>
              </a:rPr>
              <a:t>1. </a:t>
            </a:r>
            <a:r>
              <a:rPr lang="en-US" sz="2800" dirty="0" smtClean="0">
                <a:solidFill>
                  <a:schemeClr val="bg1"/>
                </a:solidFill>
              </a:rPr>
              <a:t>Customer </a:t>
            </a:r>
            <a:r>
              <a:rPr lang="en-US" sz="2800" dirty="0">
                <a:solidFill>
                  <a:schemeClr val="bg1"/>
                </a:solidFill>
              </a:rPr>
              <a:t>data quality is a </a:t>
            </a:r>
            <a:r>
              <a:rPr lang="en-US" sz="2800" dirty="0" smtClean="0">
                <a:solidFill>
                  <a:schemeClr val="bg1"/>
                </a:solidFill>
              </a:rPr>
              <a:t>concern with multiple null entries and </a:t>
            </a:r>
            <a:r>
              <a:rPr lang="en-US" sz="2800" dirty="0">
                <a:solidFill>
                  <a:schemeClr val="bg1"/>
                </a:solidFill>
              </a:rPr>
              <a:t>over 2,000 duplicate rows, limiting personalization and decision-making accuracy.</a:t>
            </a:r>
          </a:p>
          <a:p>
            <a:pPr algn="just"/>
            <a:endParaRPr lang="en-US" sz="2800" dirty="0">
              <a:solidFill>
                <a:schemeClr val="bg1"/>
              </a:solidFill>
            </a:endParaRPr>
          </a:p>
        </p:txBody>
      </p:sp>
      <p:sp>
        <p:nvSpPr>
          <p:cNvPr id="28" name="Rounded Rectangle 27"/>
          <p:cNvSpPr/>
          <p:nvPr/>
        </p:nvSpPr>
        <p:spPr>
          <a:xfrm>
            <a:off x="1366525" y="3537546"/>
            <a:ext cx="16007075" cy="990600"/>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447800" y="3507208"/>
            <a:ext cx="15709449" cy="954107"/>
          </a:xfrm>
          <a:prstGeom prst="rect">
            <a:avLst/>
          </a:prstGeom>
          <a:noFill/>
        </p:spPr>
        <p:txBody>
          <a:bodyPr wrap="square" rtlCol="0">
            <a:spAutoFit/>
          </a:bodyPr>
          <a:lstStyle/>
          <a:p>
            <a:pPr algn="just"/>
            <a:r>
              <a:rPr lang="en-US" sz="2800" dirty="0">
                <a:solidFill>
                  <a:schemeClr val="bg1"/>
                </a:solidFill>
              </a:rPr>
              <a:t>3</a:t>
            </a:r>
            <a:r>
              <a:rPr lang="en-US" sz="2800" dirty="0" smtClean="0">
                <a:solidFill>
                  <a:schemeClr val="bg1"/>
                </a:solidFill>
              </a:rPr>
              <a:t>. Popular </a:t>
            </a:r>
            <a:r>
              <a:rPr lang="en-US" sz="2800" dirty="0">
                <a:solidFill>
                  <a:schemeClr val="bg1"/>
                </a:solidFill>
              </a:rPr>
              <a:t>categories like earrings and rings account for most sales, indicating potential to expand or promote less prominent segments</a:t>
            </a:r>
            <a:endParaRPr lang="en-US" sz="4000" dirty="0">
              <a:solidFill>
                <a:schemeClr val="bg1"/>
              </a:solidFill>
            </a:endParaRPr>
          </a:p>
        </p:txBody>
      </p:sp>
      <p:sp>
        <p:nvSpPr>
          <p:cNvPr id="37" name="Rounded Rectangle 36"/>
          <p:cNvSpPr/>
          <p:nvPr/>
        </p:nvSpPr>
        <p:spPr>
          <a:xfrm>
            <a:off x="1371555" y="4788364"/>
            <a:ext cx="16007075" cy="9906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40" name="TextBox 39"/>
          <p:cNvSpPr txBox="1"/>
          <p:nvPr/>
        </p:nvSpPr>
        <p:spPr>
          <a:xfrm>
            <a:off x="1447800" y="4834812"/>
            <a:ext cx="15788640" cy="1384995"/>
          </a:xfrm>
          <a:prstGeom prst="rect">
            <a:avLst/>
          </a:prstGeom>
          <a:noFill/>
        </p:spPr>
        <p:txBody>
          <a:bodyPr wrap="square" rtlCol="0">
            <a:spAutoFit/>
          </a:bodyPr>
          <a:lstStyle/>
          <a:p>
            <a:pPr lvl="0" algn="just"/>
            <a:r>
              <a:rPr lang="en-US" sz="2800" dirty="0">
                <a:solidFill>
                  <a:schemeClr val="bg1"/>
                </a:solidFill>
              </a:rPr>
              <a:t>4</a:t>
            </a:r>
            <a:r>
              <a:rPr lang="en-US" sz="2800" dirty="0" smtClean="0">
                <a:solidFill>
                  <a:schemeClr val="bg1"/>
                </a:solidFill>
              </a:rPr>
              <a:t>. </a:t>
            </a:r>
            <a:r>
              <a:rPr lang="en-US" sz="2800" dirty="0">
                <a:solidFill>
                  <a:schemeClr val="bg1"/>
                </a:solidFill>
              </a:rPr>
              <a:t>There's a clear gender gap in customer engagement, with men being noticeably less represented in current jewelry sales and interactions.</a:t>
            </a:r>
            <a:endParaRPr lang="en-US" sz="2800" dirty="0">
              <a:solidFill>
                <a:schemeClr val="bg1"/>
              </a:solidFill>
            </a:endParaRPr>
          </a:p>
          <a:p>
            <a:pPr algn="just"/>
            <a:endParaRPr lang="en-US" sz="2800" dirty="0">
              <a:solidFill>
                <a:schemeClr val="bg1"/>
              </a:solidFill>
            </a:endParaRPr>
          </a:p>
        </p:txBody>
      </p:sp>
      <p:sp>
        <p:nvSpPr>
          <p:cNvPr id="41" name="Rounded Rectangle 40"/>
          <p:cNvSpPr/>
          <p:nvPr/>
        </p:nvSpPr>
        <p:spPr>
          <a:xfrm>
            <a:off x="1402683" y="6155985"/>
            <a:ext cx="16007075" cy="990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42" name="Rounded Rectangle 41"/>
          <p:cNvSpPr/>
          <p:nvPr/>
        </p:nvSpPr>
        <p:spPr>
          <a:xfrm>
            <a:off x="1402682" y="7548332"/>
            <a:ext cx="16007075" cy="990600"/>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43" name="TextBox 42"/>
          <p:cNvSpPr txBox="1"/>
          <p:nvPr/>
        </p:nvSpPr>
        <p:spPr>
          <a:xfrm>
            <a:off x="1402682" y="6219807"/>
            <a:ext cx="15970918" cy="954107"/>
          </a:xfrm>
          <a:prstGeom prst="rect">
            <a:avLst/>
          </a:prstGeom>
          <a:noFill/>
        </p:spPr>
        <p:txBody>
          <a:bodyPr wrap="square" rtlCol="0">
            <a:spAutoFit/>
          </a:bodyPr>
          <a:lstStyle/>
          <a:p>
            <a:pPr lvl="0" algn="just"/>
            <a:r>
              <a:rPr lang="en-US" sz="2800" dirty="0" smtClean="0">
                <a:solidFill>
                  <a:schemeClr val="bg1"/>
                </a:solidFill>
              </a:rPr>
              <a:t>5. </a:t>
            </a:r>
            <a:r>
              <a:rPr lang="en-US" sz="2800" dirty="0">
                <a:solidFill>
                  <a:schemeClr val="bg1"/>
                </a:solidFill>
              </a:rPr>
              <a:t>Steady sales growth from 2019 to 2021, with sharp spikes in 2021, suggests rising demand and/or successful marketing </a:t>
            </a:r>
            <a:r>
              <a:rPr lang="en-US" sz="2800" dirty="0" smtClean="0">
                <a:solidFill>
                  <a:schemeClr val="bg1"/>
                </a:solidFill>
              </a:rPr>
              <a:t>campaigns.</a:t>
            </a:r>
            <a:endParaRPr lang="en-US" sz="2800" dirty="0">
              <a:solidFill>
                <a:schemeClr val="bg1"/>
              </a:solidFill>
            </a:endParaRPr>
          </a:p>
        </p:txBody>
      </p:sp>
      <p:sp>
        <p:nvSpPr>
          <p:cNvPr id="44" name="TextBox 43"/>
          <p:cNvSpPr txBox="1"/>
          <p:nvPr/>
        </p:nvSpPr>
        <p:spPr>
          <a:xfrm>
            <a:off x="1402682" y="7540712"/>
            <a:ext cx="16007075" cy="954107"/>
          </a:xfrm>
          <a:prstGeom prst="rect">
            <a:avLst/>
          </a:prstGeom>
          <a:solidFill>
            <a:srgbClr val="E76792"/>
          </a:solidFill>
        </p:spPr>
        <p:txBody>
          <a:bodyPr wrap="square" rtlCol="0">
            <a:spAutoFit/>
          </a:bodyPr>
          <a:lstStyle/>
          <a:p>
            <a:pPr lvl="0" algn="just"/>
            <a:r>
              <a:rPr lang="en-US" sz="2800" dirty="0" smtClean="0">
                <a:solidFill>
                  <a:schemeClr val="bg1"/>
                </a:solidFill>
              </a:rPr>
              <a:t>6. </a:t>
            </a:r>
            <a:r>
              <a:rPr lang="en-US" sz="2800" dirty="0">
                <a:solidFill>
                  <a:schemeClr val="bg1"/>
                </a:solidFill>
              </a:rPr>
              <a:t>Gold and diamonds dominate as the main metal and gem, showing strong customer preference for classic, high-value materials that align with a luxury branding </a:t>
            </a:r>
            <a:r>
              <a:rPr lang="en-US" sz="2800" dirty="0" smtClean="0">
                <a:solidFill>
                  <a:schemeClr val="bg1"/>
                </a:solidFill>
              </a:rPr>
              <a:t>strategy,.</a:t>
            </a:r>
            <a:endParaRPr lang="en-US" sz="2800" dirty="0">
              <a:solidFill>
                <a:schemeClr val="bg1"/>
              </a:solidFill>
            </a:endParaRPr>
          </a:p>
        </p:txBody>
      </p:sp>
      <p:sp>
        <p:nvSpPr>
          <p:cNvPr id="45" name="Rounded Rectangle 44"/>
          <p:cNvSpPr/>
          <p:nvPr/>
        </p:nvSpPr>
        <p:spPr>
          <a:xfrm>
            <a:off x="1366525" y="8814058"/>
            <a:ext cx="16007075" cy="990600"/>
          </a:xfrm>
          <a:prstGeom prst="roundRect">
            <a:avLst/>
          </a:prstGeom>
          <a:solidFill>
            <a:srgbClr val="3F47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47" name="TextBox 46"/>
          <p:cNvSpPr txBox="1"/>
          <p:nvPr/>
        </p:nvSpPr>
        <p:spPr>
          <a:xfrm>
            <a:off x="1347022" y="8814058"/>
            <a:ext cx="16026578" cy="954107"/>
          </a:xfrm>
          <a:prstGeom prst="rect">
            <a:avLst/>
          </a:prstGeom>
          <a:noFill/>
        </p:spPr>
        <p:txBody>
          <a:bodyPr wrap="square" rtlCol="0">
            <a:spAutoFit/>
          </a:bodyPr>
          <a:lstStyle/>
          <a:p>
            <a:pPr lvl="0" algn="just"/>
            <a:r>
              <a:rPr lang="en-US" sz="2800" dirty="0">
                <a:solidFill>
                  <a:schemeClr val="bg1"/>
                </a:solidFill>
              </a:rPr>
              <a:t>7</a:t>
            </a:r>
            <a:r>
              <a:rPr lang="en-US" sz="2800" dirty="0" smtClean="0">
                <a:solidFill>
                  <a:schemeClr val="bg1"/>
                </a:solidFill>
              </a:rPr>
              <a:t>. Red is the most common product color especially in earrings and rings, but yellow-colored items are priced higher, indicating that rarity, not frequency, drives perceived value.</a:t>
            </a:r>
            <a:endParaRPr lang="en-US" sz="2800" dirty="0">
              <a:solidFill>
                <a:schemeClr val="bg1"/>
              </a:solidFill>
            </a:endParaRPr>
          </a:p>
        </p:txBody>
      </p:sp>
      <p:sp>
        <p:nvSpPr>
          <p:cNvPr id="48" name="Rounded Rectangle 47"/>
          <p:cNvSpPr/>
          <p:nvPr/>
        </p:nvSpPr>
        <p:spPr>
          <a:xfrm>
            <a:off x="1347022" y="2658906"/>
            <a:ext cx="16007075" cy="711760"/>
          </a:xfrm>
          <a:prstGeom prst="roundRect">
            <a:avLst/>
          </a:prstGeom>
          <a:solidFill>
            <a:srgbClr val="AD82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461322" y="2701397"/>
            <a:ext cx="15735300" cy="523220"/>
          </a:xfrm>
          <a:prstGeom prst="rect">
            <a:avLst/>
          </a:prstGeom>
          <a:noFill/>
        </p:spPr>
        <p:txBody>
          <a:bodyPr wrap="square" rtlCol="0">
            <a:spAutoFit/>
          </a:bodyPr>
          <a:lstStyle/>
          <a:p>
            <a:pPr algn="just"/>
            <a:r>
              <a:rPr lang="en-US" sz="2800" dirty="0" smtClean="0">
                <a:solidFill>
                  <a:schemeClr val="bg1"/>
                </a:solidFill>
              </a:rPr>
              <a:t>2. </a:t>
            </a:r>
            <a:r>
              <a:rPr lang="en-US" sz="2800" dirty="0">
                <a:solidFill>
                  <a:schemeClr val="bg1"/>
                </a:solidFill>
              </a:rPr>
              <a:t>Most products are affordably priced, but a few expensive outliers are pulling the average </a:t>
            </a:r>
            <a:r>
              <a:rPr lang="en-US" sz="2800" dirty="0" smtClean="0">
                <a:solidFill>
                  <a:schemeClr val="bg1"/>
                </a:solidFill>
              </a:rPr>
              <a:t>up.</a:t>
            </a:r>
            <a:endParaRPr lang="en-US" sz="4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8"/>
          <p:cNvGrpSpPr/>
          <p:nvPr/>
        </p:nvGrpSpPr>
        <p:grpSpPr>
          <a:xfrm rot="-10800000">
            <a:off x="1346414" y="-647700"/>
            <a:ext cx="5760720" cy="8229600"/>
            <a:chOff x="-179679" y="646759"/>
            <a:chExt cx="4445000" cy="6350000"/>
          </a:xfrm>
        </p:grpSpPr>
        <p:sp>
          <p:nvSpPr>
            <p:cNvPr id="9" name="Freeform 9"/>
            <p:cNvSpPr/>
            <p:nvPr/>
          </p:nvSpPr>
          <p:spPr>
            <a:xfrm flipV="1">
              <a:off x="-179679" y="646759"/>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0" name="TextBox 10"/>
          <p:cNvSpPr txBox="1"/>
          <p:nvPr/>
        </p:nvSpPr>
        <p:spPr>
          <a:xfrm>
            <a:off x="7107135" y="349194"/>
            <a:ext cx="5542065" cy="974626"/>
          </a:xfrm>
          <a:prstGeom prst="rect">
            <a:avLst/>
          </a:prstGeom>
        </p:spPr>
        <p:txBody>
          <a:bodyPr wrap="square" lIns="0" tIns="0" rIns="0" bIns="0" rtlCol="0" anchor="t">
            <a:spAutoFit/>
          </a:bodyPr>
          <a:lstStyle/>
          <a:p>
            <a:pPr marL="0" lvl="0" indent="0" algn="l">
              <a:lnSpc>
                <a:spcPts val="7602"/>
              </a:lnSpc>
              <a:spcBef>
                <a:spcPct val="0"/>
              </a:spcBef>
            </a:pPr>
            <a:r>
              <a:rPr lang="en-US" sz="4800" b="1" dirty="0" smtClean="0">
                <a:solidFill>
                  <a:srgbClr val="FFFFFF"/>
                </a:solidFill>
                <a:effectLst>
                  <a:outerShdw blurRad="38100" dist="38100" dir="2700000" algn="tl">
                    <a:srgbClr val="000000">
                      <a:alpha val="43137"/>
                    </a:srgbClr>
                  </a:outerShdw>
                </a:effectLst>
                <a:latin typeface="Almarai Bold"/>
                <a:ea typeface="Almarai Bold"/>
                <a:cs typeface="Almarai Bold"/>
                <a:sym typeface="Almarai Bold"/>
              </a:rPr>
              <a:t>INTRODUCTION</a:t>
            </a:r>
            <a:endParaRPr lang="en-US" sz="4400" b="1" dirty="0">
              <a:solidFill>
                <a:srgbClr val="FFFFFF"/>
              </a:solidFill>
              <a:effectLst>
                <a:outerShdw blurRad="38100" dist="38100" dir="2700000" algn="tl">
                  <a:srgbClr val="000000">
                    <a:alpha val="43137"/>
                  </a:srgbClr>
                </a:outerShdw>
              </a:effectLst>
              <a:latin typeface="Almarai Bold"/>
              <a:ea typeface="Almarai Bold"/>
              <a:cs typeface="Almarai Bold"/>
              <a:sym typeface="Almarai Bold"/>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4" y="2004195"/>
            <a:ext cx="5726009" cy="6263505"/>
          </a:xfrm>
          <a:prstGeom prst="flowChartAlternateProcess">
            <a:avLst/>
          </a:prstGeom>
        </p:spPr>
      </p:pic>
      <p:sp>
        <p:nvSpPr>
          <p:cNvPr id="48" name="TextBox 47"/>
          <p:cNvSpPr txBox="1"/>
          <p:nvPr/>
        </p:nvSpPr>
        <p:spPr>
          <a:xfrm>
            <a:off x="7848600" y="1790700"/>
            <a:ext cx="8610600" cy="7017306"/>
          </a:xfrm>
          <a:prstGeom prst="rect">
            <a:avLst/>
          </a:prstGeom>
          <a:noFill/>
          <a:ln>
            <a:noFill/>
          </a:ln>
        </p:spPr>
        <p:txBody>
          <a:bodyPr wrap="square" rtlCol="0">
            <a:spAutoFit/>
          </a:bodyPr>
          <a:lstStyle/>
          <a:p>
            <a:pPr algn="just"/>
            <a:r>
              <a:rPr lang="en-GB" sz="3000">
                <a:solidFill>
                  <a:schemeClr val="bg1"/>
                </a:solidFill>
                <a:latin typeface="Arial" panose="020B0604020202020204" pitchFamily="34" charset="0"/>
                <a:cs typeface="Arial" panose="020B0604020202020204" pitchFamily="34" charset="0"/>
              </a:rPr>
              <a:t>Gemineye is high-end jewellery brand known for its quality and innovation. With a global presence and a diverse customer base, the company has built a strong reputation for craftsmanship and exclusive designs.</a:t>
            </a:r>
          </a:p>
          <a:p>
            <a:pPr algn="just"/>
            <a:endParaRPr lang="en-GB" sz="3000">
              <a:solidFill>
                <a:schemeClr val="bg1"/>
              </a:solidFill>
              <a:latin typeface="Arial" panose="020B0604020202020204" pitchFamily="34" charset="0"/>
              <a:cs typeface="Arial" panose="020B0604020202020204" pitchFamily="34" charset="0"/>
            </a:endParaRPr>
          </a:p>
          <a:p>
            <a:pPr algn="just"/>
            <a:r>
              <a:rPr lang="en-GB" sz="3000">
                <a:solidFill>
                  <a:schemeClr val="bg1"/>
                </a:solidFill>
                <a:latin typeface="Arial" panose="020B0604020202020204" pitchFamily="34" charset="0"/>
                <a:cs typeface="Arial" panose="020B0604020202020204" pitchFamily="34" charset="0"/>
              </a:rPr>
              <a:t>However, setting the right prices for its jewellery remains a challenge. </a:t>
            </a:r>
          </a:p>
          <a:p>
            <a:pPr algn="just"/>
            <a:endParaRPr lang="en-GB" sz="3000">
              <a:solidFill>
                <a:schemeClr val="bg1"/>
              </a:solidFill>
              <a:latin typeface="Arial" panose="020B0604020202020204" pitchFamily="34" charset="0"/>
              <a:cs typeface="Arial" panose="020B0604020202020204" pitchFamily="34" charset="0"/>
            </a:endParaRPr>
          </a:p>
          <a:p>
            <a:pPr algn="just"/>
            <a:r>
              <a:rPr lang="en-GB" sz="3000">
                <a:solidFill>
                  <a:schemeClr val="bg1"/>
                </a:solidFill>
                <a:latin typeface="Arial" panose="020B0604020202020204" pitchFamily="34" charset="0"/>
                <a:cs typeface="Arial" panose="020B0604020202020204" pitchFamily="34" charset="0"/>
              </a:rPr>
              <a:t>Currently, the pricing decisions are made manually, which can be slow and may not always reflect the latest market trends or customer preferences. To stay competitive and maximize revenue, Gemineye needs a smarter, more data-driven approach to pricing.</a:t>
            </a:r>
            <a:endParaRPr lang="en-US" sz="3000"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8" name="Freeform 8"/>
          <p:cNvSpPr/>
          <p:nvPr/>
        </p:nvSpPr>
        <p:spPr>
          <a:xfrm>
            <a:off x="1867503" y="4855442"/>
            <a:ext cx="1212197" cy="1212197"/>
          </a:xfrm>
          <a:custGeom>
            <a:avLst/>
            <a:gdLst/>
            <a:ahLst/>
            <a:cxnLst/>
            <a:rect l="l" t="t" r="r" b="b"/>
            <a:pathLst>
              <a:path w="1212197" h="1212197">
                <a:moveTo>
                  <a:pt x="0" y="0"/>
                </a:moveTo>
                <a:lnTo>
                  <a:pt x="1212198" y="0"/>
                </a:lnTo>
                <a:lnTo>
                  <a:pt x="1212198" y="1212197"/>
                </a:lnTo>
                <a:lnTo>
                  <a:pt x="0" y="12121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063699" y="4644119"/>
            <a:ext cx="1258012" cy="1278940"/>
          </a:xfrm>
          <a:custGeom>
            <a:avLst/>
            <a:gdLst/>
            <a:ahLst/>
            <a:cxnLst/>
            <a:rect l="l" t="t" r="r" b="b"/>
            <a:pathLst>
              <a:path w="1258012" h="1278940">
                <a:moveTo>
                  <a:pt x="0" y="0"/>
                </a:moveTo>
                <a:lnTo>
                  <a:pt x="1258012" y="0"/>
                </a:lnTo>
                <a:lnTo>
                  <a:pt x="1258012" y="1278941"/>
                </a:lnTo>
                <a:lnTo>
                  <a:pt x="0" y="12789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7259300" y="2066886"/>
            <a:ext cx="5754080" cy="8220114"/>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3" name="Group 13"/>
          <p:cNvGrpSpPr/>
          <p:nvPr/>
        </p:nvGrpSpPr>
        <p:grpSpPr>
          <a:xfrm rot="-10800000">
            <a:off x="-4725380" y="5468707"/>
            <a:ext cx="5754080" cy="8220114"/>
            <a:chOff x="0" y="0"/>
            <a:chExt cx="4445000" cy="6350000"/>
          </a:xfrm>
        </p:grpSpPr>
        <p:sp>
          <p:nvSpPr>
            <p:cNvPr id="14" name="Freeform 1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18" name="TextBox 18"/>
          <p:cNvSpPr txBox="1"/>
          <p:nvPr/>
        </p:nvSpPr>
        <p:spPr>
          <a:xfrm>
            <a:off x="3079700" y="571500"/>
            <a:ext cx="11848551" cy="833562"/>
          </a:xfrm>
          <a:prstGeom prst="rect">
            <a:avLst/>
          </a:prstGeom>
        </p:spPr>
        <p:txBody>
          <a:bodyPr wrap="square" lIns="0" tIns="0" rIns="0" bIns="0" rtlCol="0" anchor="t">
            <a:spAutoFit/>
          </a:bodyPr>
          <a:lstStyle/>
          <a:p>
            <a:pPr marL="0" lvl="0" indent="0" algn="l">
              <a:lnSpc>
                <a:spcPts val="6451"/>
              </a:lnSpc>
              <a:spcBef>
                <a:spcPct val="0"/>
              </a:spcBef>
            </a:pPr>
            <a:r>
              <a:rPr lang="en-US" sz="5376" b="1" dirty="0" smtClean="0">
                <a:solidFill>
                  <a:srgbClr val="7030A0"/>
                </a:solidFill>
                <a:latin typeface="Almarai Bold"/>
                <a:ea typeface="Almarai Bold"/>
                <a:cs typeface="Almarai Bold"/>
                <a:sym typeface="Almarai Bold"/>
              </a:rPr>
              <a:t>RECOMMENDATIONS</a:t>
            </a:r>
            <a:endParaRPr lang="en-US" sz="5376" b="1" dirty="0">
              <a:solidFill>
                <a:srgbClr val="7030A0"/>
              </a:solidFill>
              <a:latin typeface="Almarai Bold"/>
              <a:ea typeface="Almarai Bold"/>
              <a:cs typeface="Almarai Bold"/>
              <a:sym typeface="Almarai Bold"/>
            </a:endParaRPr>
          </a:p>
        </p:txBody>
      </p:sp>
      <p:grpSp>
        <p:nvGrpSpPr>
          <p:cNvPr id="23" name="Group 23"/>
          <p:cNvGrpSpPr/>
          <p:nvPr/>
        </p:nvGrpSpPr>
        <p:grpSpPr>
          <a:xfrm rot="5400000">
            <a:off x="1366525" y="342900"/>
            <a:ext cx="1224824" cy="122482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4" name="Rounded Rectangle 3"/>
          <p:cNvSpPr/>
          <p:nvPr/>
        </p:nvSpPr>
        <p:spPr>
          <a:xfrm>
            <a:off x="920587" y="1666950"/>
            <a:ext cx="12192000" cy="110720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20587" y="1705055"/>
            <a:ext cx="12083886" cy="954107"/>
          </a:xfrm>
          <a:prstGeom prst="rect">
            <a:avLst/>
          </a:prstGeom>
          <a:noFill/>
        </p:spPr>
        <p:txBody>
          <a:bodyPr wrap="square" rtlCol="0">
            <a:spAutoFit/>
          </a:bodyPr>
          <a:lstStyle/>
          <a:p>
            <a:pPr marL="342900" indent="-342900" algn="just">
              <a:buAutoNum type="arabicPeriod"/>
            </a:pPr>
            <a:r>
              <a:rPr lang="en-US" sz="2800" dirty="0">
                <a:solidFill>
                  <a:schemeClr val="bg1"/>
                </a:solidFill>
              </a:rPr>
              <a:t>Enhance data quality by implementing advanced collection techniques and rigorous validation processes.</a:t>
            </a:r>
            <a:endParaRPr lang="en-US" sz="2800" dirty="0" smtClean="0">
              <a:solidFill>
                <a:schemeClr val="bg1"/>
              </a:solidFill>
            </a:endParaRPr>
          </a:p>
        </p:txBody>
      </p:sp>
      <p:sp>
        <p:nvSpPr>
          <p:cNvPr id="6"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Enhance data quality through improved collection methods and validation processes.</a:t>
            </a:r>
          </a:p>
        </p:txBody>
      </p:sp>
      <p:sp>
        <p:nvSpPr>
          <p:cNvPr id="17" name="Rounded Rectangle 16"/>
          <p:cNvSpPr/>
          <p:nvPr/>
        </p:nvSpPr>
        <p:spPr>
          <a:xfrm>
            <a:off x="1957094" y="4506788"/>
            <a:ext cx="13489663" cy="148332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3572280" y="7831630"/>
            <a:ext cx="13639778" cy="969612"/>
          </a:xfrm>
          <a:prstGeom prst="roundRect">
            <a:avLst/>
          </a:prstGeom>
          <a:solidFill>
            <a:srgbClr val="E767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785582" y="6294185"/>
            <a:ext cx="13646750" cy="133881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841578" y="6257137"/>
            <a:ext cx="13433920" cy="1384995"/>
          </a:xfrm>
          <a:prstGeom prst="rect">
            <a:avLst/>
          </a:prstGeom>
          <a:noFill/>
        </p:spPr>
        <p:txBody>
          <a:bodyPr wrap="square" rtlCol="0">
            <a:spAutoFit/>
          </a:bodyPr>
          <a:lstStyle/>
          <a:p>
            <a:pPr algn="just"/>
            <a:r>
              <a:rPr lang="en-US" sz="2800" dirty="0">
                <a:solidFill>
                  <a:schemeClr val="bg1"/>
                </a:solidFill>
              </a:rPr>
              <a:t>4</a:t>
            </a:r>
            <a:r>
              <a:rPr lang="en-US" sz="2800" dirty="0" smtClean="0">
                <a:solidFill>
                  <a:schemeClr val="bg1"/>
                </a:solidFill>
              </a:rPr>
              <a:t>. Features </a:t>
            </a:r>
            <a:r>
              <a:rPr lang="en-US" sz="2800" dirty="0">
                <a:solidFill>
                  <a:schemeClr val="bg1"/>
                </a:solidFill>
              </a:rPr>
              <a:t>show low correlation with price, prioritize gathering detailed customer demographics such as age and location. This data will enable more effective, personalized marketing strategies.</a:t>
            </a:r>
            <a:endParaRPr lang="en-US" sz="2800" dirty="0" smtClean="0">
              <a:solidFill>
                <a:schemeClr val="bg1"/>
              </a:solidFill>
            </a:endParaRPr>
          </a:p>
        </p:txBody>
      </p:sp>
      <p:sp>
        <p:nvSpPr>
          <p:cNvPr id="25" name="TextBox 24"/>
          <p:cNvSpPr txBox="1"/>
          <p:nvPr/>
        </p:nvSpPr>
        <p:spPr>
          <a:xfrm>
            <a:off x="2011150" y="4454621"/>
            <a:ext cx="12801599" cy="1384995"/>
          </a:xfrm>
          <a:prstGeom prst="rect">
            <a:avLst/>
          </a:prstGeom>
          <a:noFill/>
        </p:spPr>
        <p:txBody>
          <a:bodyPr wrap="square" rtlCol="0">
            <a:spAutoFit/>
          </a:bodyPr>
          <a:lstStyle/>
          <a:p>
            <a:pPr algn="just"/>
            <a:r>
              <a:rPr lang="en-US" sz="2800" dirty="0">
                <a:solidFill>
                  <a:schemeClr val="bg1"/>
                </a:solidFill>
              </a:rPr>
              <a:t>3</a:t>
            </a:r>
            <a:r>
              <a:rPr lang="en-US" sz="2800" dirty="0" smtClean="0">
                <a:solidFill>
                  <a:schemeClr val="bg1"/>
                </a:solidFill>
              </a:rPr>
              <a:t>. Drive </a:t>
            </a:r>
            <a:r>
              <a:rPr lang="en-US" sz="2800" dirty="0">
                <a:solidFill>
                  <a:schemeClr val="bg1"/>
                </a:solidFill>
              </a:rPr>
              <a:t>sales by promoting best-selling categories, premium materials, and gemstones through targeted ads and dedicated campaigns. boost weaker products using bundles and seasonal deals—without overdoing it—to raise </a:t>
            </a:r>
            <a:r>
              <a:rPr lang="en-US" sz="2800" dirty="0" smtClean="0">
                <a:solidFill>
                  <a:schemeClr val="bg1"/>
                </a:solidFill>
              </a:rPr>
              <a:t>visibility.</a:t>
            </a:r>
          </a:p>
        </p:txBody>
      </p:sp>
      <p:sp>
        <p:nvSpPr>
          <p:cNvPr id="26" name="TextBox 25"/>
          <p:cNvSpPr txBox="1"/>
          <p:nvPr/>
        </p:nvSpPr>
        <p:spPr>
          <a:xfrm>
            <a:off x="3631473" y="7859548"/>
            <a:ext cx="13533343" cy="954107"/>
          </a:xfrm>
          <a:prstGeom prst="rect">
            <a:avLst/>
          </a:prstGeom>
          <a:noFill/>
        </p:spPr>
        <p:txBody>
          <a:bodyPr wrap="square" rtlCol="0">
            <a:spAutoFit/>
          </a:bodyPr>
          <a:lstStyle/>
          <a:p>
            <a:pPr algn="just"/>
            <a:r>
              <a:rPr lang="en-US" sz="2800" dirty="0">
                <a:solidFill>
                  <a:schemeClr val="bg1"/>
                </a:solidFill>
              </a:rPr>
              <a:t>5</a:t>
            </a:r>
            <a:r>
              <a:rPr lang="en-US" sz="2800" dirty="0" smtClean="0">
                <a:solidFill>
                  <a:schemeClr val="bg1"/>
                </a:solidFill>
              </a:rPr>
              <a:t>. </a:t>
            </a:r>
            <a:r>
              <a:rPr lang="en-US" sz="2800" dirty="0">
                <a:solidFill>
                  <a:schemeClr val="bg1"/>
                </a:solidFill>
              </a:rPr>
              <a:t>Leverage seasonal sales trends by analyzing the 2021 sales spikes to forecast demand and strategically plan campaigns during peak periods, maximizing impact and </a:t>
            </a:r>
            <a:r>
              <a:rPr lang="en-US" sz="2800" dirty="0" smtClean="0">
                <a:solidFill>
                  <a:schemeClr val="bg1"/>
                </a:solidFill>
              </a:rPr>
              <a:t>revenue.</a:t>
            </a:r>
          </a:p>
        </p:txBody>
      </p:sp>
      <p:sp>
        <p:nvSpPr>
          <p:cNvPr id="27" name="Rounded Rectangle 26"/>
          <p:cNvSpPr/>
          <p:nvPr/>
        </p:nvSpPr>
        <p:spPr>
          <a:xfrm>
            <a:off x="4501822" y="9028213"/>
            <a:ext cx="13639778" cy="96882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517062" y="9006700"/>
            <a:ext cx="13533343" cy="954107"/>
          </a:xfrm>
          <a:prstGeom prst="rect">
            <a:avLst/>
          </a:prstGeom>
          <a:noFill/>
        </p:spPr>
        <p:txBody>
          <a:bodyPr wrap="square" rtlCol="0">
            <a:spAutoFit/>
          </a:bodyPr>
          <a:lstStyle/>
          <a:p>
            <a:pPr algn="just"/>
            <a:r>
              <a:rPr lang="en-US" sz="2800" dirty="0" smtClean="0">
                <a:solidFill>
                  <a:schemeClr val="bg1"/>
                </a:solidFill>
              </a:rPr>
              <a:t>6. </a:t>
            </a:r>
            <a:r>
              <a:rPr lang="en-US" sz="2800" dirty="0">
                <a:solidFill>
                  <a:schemeClr val="bg1"/>
                </a:solidFill>
              </a:rPr>
              <a:t>Develop jewelry collections that appeal to men to help balance gender segmentation and expand market reach</a:t>
            </a:r>
            <a:r>
              <a:rPr lang="en-US" sz="2800" dirty="0" smtClean="0">
                <a:solidFill>
                  <a:schemeClr val="bg1"/>
                </a:solidFill>
              </a:rPr>
              <a:t>.</a:t>
            </a:r>
          </a:p>
        </p:txBody>
      </p:sp>
      <p:sp>
        <p:nvSpPr>
          <p:cNvPr id="30" name="Rounded Rectangle 29"/>
          <p:cNvSpPr/>
          <p:nvPr/>
        </p:nvSpPr>
        <p:spPr>
          <a:xfrm>
            <a:off x="1366525" y="3049788"/>
            <a:ext cx="13106400" cy="117995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444247" y="3167322"/>
            <a:ext cx="13095758" cy="954107"/>
          </a:xfrm>
          <a:prstGeom prst="rect">
            <a:avLst/>
          </a:prstGeom>
          <a:noFill/>
        </p:spPr>
        <p:txBody>
          <a:bodyPr wrap="square" rtlCol="0">
            <a:spAutoFit/>
          </a:bodyPr>
          <a:lstStyle/>
          <a:p>
            <a:pPr algn="just"/>
            <a:r>
              <a:rPr lang="en-US" sz="2800" dirty="0" smtClean="0">
                <a:solidFill>
                  <a:schemeClr val="bg1"/>
                </a:solidFill>
              </a:rPr>
              <a:t>2. </a:t>
            </a:r>
            <a:r>
              <a:rPr lang="en-US" sz="2800" dirty="0">
                <a:solidFill>
                  <a:schemeClr val="bg1"/>
                </a:solidFill>
              </a:rPr>
              <a:t>Review the pricing strategy to ensure high-priced items are delivering value, and explore ways to better align pricing with different customer segments.</a:t>
            </a:r>
            <a:endParaRPr lang="en-US" sz="2800" dirty="0" smtClean="0">
              <a:solidFill>
                <a:schemeClr val="bg1"/>
              </a:solidFill>
            </a:endParaRPr>
          </a:p>
        </p:txBody>
      </p:sp>
    </p:spTree>
    <p:extLst>
      <p:ext uri="{BB962C8B-B14F-4D97-AF65-F5344CB8AC3E}">
        <p14:creationId xmlns:p14="http://schemas.microsoft.com/office/powerpoint/2010/main" val="1924593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690195" y="3049848"/>
            <a:ext cx="7569105" cy="786825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grpSp>
        <p:nvGrpSpPr>
          <p:cNvPr id="4" name="Group 4"/>
          <p:cNvGrpSpPr>
            <a:grpSpLocks noChangeAspect="1"/>
          </p:cNvGrpSpPr>
          <p:nvPr/>
        </p:nvGrpSpPr>
        <p:grpSpPr>
          <a:xfrm>
            <a:off x="9690195" y="736179"/>
            <a:ext cx="7569105" cy="7868257"/>
            <a:chOff x="0" y="0"/>
            <a:chExt cx="6108573" cy="6350000"/>
          </a:xfrm>
        </p:grpSpPr>
        <p:sp>
          <p:nvSpPr>
            <p:cNvPr id="5" name="Freeform 5"/>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sp>
        <p:nvSpPr>
          <p:cNvPr id="7" name="TextBox 7"/>
          <p:cNvSpPr txBox="1"/>
          <p:nvPr/>
        </p:nvSpPr>
        <p:spPr>
          <a:xfrm>
            <a:off x="2895600" y="3695700"/>
            <a:ext cx="5735021" cy="1136658"/>
          </a:xfrm>
          <a:prstGeom prst="rect">
            <a:avLst/>
          </a:prstGeom>
        </p:spPr>
        <p:txBody>
          <a:bodyPr lIns="0" tIns="0" rIns="0" bIns="0" rtlCol="0" anchor="t">
            <a:spAutoFit/>
          </a:bodyPr>
          <a:lstStyle/>
          <a:p>
            <a:pPr marL="0" lvl="0" indent="0" algn="l">
              <a:lnSpc>
                <a:spcPts val="9623"/>
              </a:lnSpc>
            </a:pPr>
            <a:r>
              <a:rPr lang="en-US" sz="6873" b="1" spc="419" dirty="0">
                <a:solidFill>
                  <a:srgbClr val="17E3B2"/>
                </a:solidFill>
                <a:latin typeface="Cascadia Code" panose="020B0609020000020004" pitchFamily="49" charset="0"/>
                <a:ea typeface="Cascadia Code" panose="020B0609020000020004" pitchFamily="49" charset="0"/>
                <a:cs typeface="Cascadia Code" panose="020B0609020000020004" pitchFamily="49" charset="0"/>
                <a:sym typeface="Almarai Bold"/>
              </a:rPr>
              <a:t>THANK YOU</a:t>
            </a:r>
          </a:p>
        </p:txBody>
      </p:sp>
      <p:grpSp>
        <p:nvGrpSpPr>
          <p:cNvPr id="10" name="Group 10"/>
          <p:cNvGrpSpPr>
            <a:grpSpLocks noChangeAspect="1"/>
          </p:cNvGrpSpPr>
          <p:nvPr/>
        </p:nvGrpSpPr>
        <p:grpSpPr>
          <a:xfrm>
            <a:off x="9690195" y="-62141"/>
            <a:ext cx="7569105" cy="7868257"/>
            <a:chOff x="0" y="0"/>
            <a:chExt cx="6108573" cy="6350000"/>
          </a:xfrm>
        </p:grpSpPr>
        <p:sp>
          <p:nvSpPr>
            <p:cNvPr id="11" name="Freeform 11"/>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3"/>
              <a:stretch>
                <a:fillRect l="-28012" r="-28012"/>
              </a:stretch>
            </a:blipFill>
          </p:spPr>
        </p:sp>
      </p:grpSp>
      <p:grpSp>
        <p:nvGrpSpPr>
          <p:cNvPr id="12" name="Group 12"/>
          <p:cNvGrpSpPr>
            <a:grpSpLocks noChangeAspect="1"/>
          </p:cNvGrpSpPr>
          <p:nvPr/>
        </p:nvGrpSpPr>
        <p:grpSpPr>
          <a:xfrm>
            <a:off x="9829800" y="1714500"/>
            <a:ext cx="7569105" cy="7868257"/>
            <a:chOff x="0" y="0"/>
            <a:chExt cx="6108573" cy="6350000"/>
          </a:xfrm>
        </p:grpSpPr>
        <p:sp>
          <p:nvSpPr>
            <p:cNvPr id="13" name="Freeform 1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1049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8" name="TextBox 8"/>
          <p:cNvSpPr txBox="1"/>
          <p:nvPr/>
        </p:nvSpPr>
        <p:spPr>
          <a:xfrm>
            <a:off x="6418760" y="489786"/>
            <a:ext cx="7297240" cy="767514"/>
          </a:xfrm>
          <a:prstGeom prst="rect">
            <a:avLst/>
          </a:prstGeom>
        </p:spPr>
        <p:txBody>
          <a:bodyPr lIns="0" tIns="0" rIns="0" bIns="0" rtlCol="0" anchor="t">
            <a:spAutoFit/>
          </a:bodyPr>
          <a:lstStyle/>
          <a:p>
            <a:pPr marL="0" lvl="0" indent="0" algn="l">
              <a:lnSpc>
                <a:spcPts val="6034"/>
              </a:lnSpc>
              <a:spcBef>
                <a:spcPct val="0"/>
              </a:spcBef>
            </a:pPr>
            <a:r>
              <a:rPr lang="en-US" sz="5028" b="1" dirty="0" smtClean="0">
                <a:solidFill>
                  <a:srgbClr val="FFFFFF"/>
                </a:solidFill>
                <a:latin typeface="Almarai Bold"/>
                <a:ea typeface="Almarai Bold"/>
                <a:cs typeface="Almarai Bold"/>
                <a:sym typeface="Almarai Bold"/>
              </a:rPr>
              <a:t>METHODOLOGY</a:t>
            </a:r>
            <a:endParaRPr lang="en-US" sz="5028" b="1" dirty="0">
              <a:solidFill>
                <a:srgbClr val="FFFFFF"/>
              </a:solidFill>
              <a:latin typeface="Almarai Bold"/>
              <a:ea typeface="Almarai Bold"/>
              <a:cs typeface="Almarai Bold"/>
              <a:sym typeface="Almarai Bold"/>
            </a:endParaRPr>
          </a:p>
        </p:txBody>
      </p:sp>
      <p:grpSp>
        <p:nvGrpSpPr>
          <p:cNvPr id="15" name="Group 15"/>
          <p:cNvGrpSpPr/>
          <p:nvPr/>
        </p:nvGrpSpPr>
        <p:grpSpPr>
          <a:xfrm rot="5400000">
            <a:off x="3575776" y="342900"/>
            <a:ext cx="1224824" cy="12248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32" name="Rounded Rectangle 31"/>
          <p:cNvSpPr/>
          <p:nvPr/>
        </p:nvSpPr>
        <p:spPr>
          <a:xfrm>
            <a:off x="4695825" y="1828414"/>
            <a:ext cx="2286000" cy="14802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810000" y="4610100"/>
            <a:ext cx="2438400" cy="19812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7467600" y="7429500"/>
            <a:ext cx="2286000" cy="16764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12201525" y="6362699"/>
            <a:ext cx="2286000" cy="182531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11963399" y="3924300"/>
            <a:ext cx="2381249" cy="16002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11287125" y="1732982"/>
            <a:ext cx="2286000" cy="153799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791075" y="2019300"/>
            <a:ext cx="2100262" cy="830997"/>
          </a:xfrm>
          <a:prstGeom prst="rect">
            <a:avLst/>
          </a:prstGeom>
          <a:noFill/>
          <a:ln>
            <a:noFill/>
          </a:ln>
        </p:spPr>
        <p:txBody>
          <a:bodyPr wrap="square" rtlCol="0">
            <a:spAutoFit/>
          </a:bodyPr>
          <a:lstStyle/>
          <a:p>
            <a:pPr algn="ctr"/>
            <a:r>
              <a:rPr lang="en-US" sz="2400" b="1" dirty="0" smtClean="0">
                <a:solidFill>
                  <a:schemeClr val="bg1"/>
                </a:solidFill>
              </a:rPr>
              <a:t>Business Understanding </a:t>
            </a:r>
            <a:endParaRPr lang="en-US" sz="2400" b="1" dirty="0">
              <a:solidFill>
                <a:schemeClr val="bg1"/>
              </a:solidFill>
            </a:endParaRPr>
          </a:p>
        </p:txBody>
      </p:sp>
      <p:sp>
        <p:nvSpPr>
          <p:cNvPr id="39" name="TextBox 38"/>
          <p:cNvSpPr txBox="1"/>
          <p:nvPr/>
        </p:nvSpPr>
        <p:spPr>
          <a:xfrm>
            <a:off x="11387139" y="1864104"/>
            <a:ext cx="2100261" cy="1200329"/>
          </a:xfrm>
          <a:prstGeom prst="rect">
            <a:avLst/>
          </a:prstGeom>
          <a:noFill/>
          <a:ln>
            <a:noFill/>
          </a:ln>
        </p:spPr>
        <p:txBody>
          <a:bodyPr wrap="square" rtlCol="0">
            <a:spAutoFit/>
          </a:bodyPr>
          <a:lstStyle/>
          <a:p>
            <a:pPr algn="ctr"/>
            <a:r>
              <a:rPr lang="en-US" sz="2400" b="1" dirty="0" smtClean="0">
                <a:solidFill>
                  <a:schemeClr val="bg1"/>
                </a:solidFill>
              </a:rPr>
              <a:t>Data Understanding</a:t>
            </a:r>
          </a:p>
          <a:p>
            <a:pPr algn="ctr"/>
            <a:r>
              <a:rPr lang="en-US" sz="2400" dirty="0" smtClean="0">
                <a:solidFill>
                  <a:schemeClr val="bg1"/>
                </a:solidFill>
              </a:rPr>
              <a:t>(EDA)</a:t>
            </a:r>
            <a:endParaRPr lang="en-US" sz="2400" dirty="0">
              <a:solidFill>
                <a:schemeClr val="bg1"/>
              </a:solidFill>
            </a:endParaRPr>
          </a:p>
        </p:txBody>
      </p:sp>
      <p:sp>
        <p:nvSpPr>
          <p:cNvPr id="40" name="TextBox 39"/>
          <p:cNvSpPr txBox="1"/>
          <p:nvPr/>
        </p:nvSpPr>
        <p:spPr>
          <a:xfrm>
            <a:off x="12184574" y="3848100"/>
            <a:ext cx="1914525" cy="1569660"/>
          </a:xfrm>
          <a:prstGeom prst="rect">
            <a:avLst/>
          </a:prstGeom>
          <a:noFill/>
          <a:ln>
            <a:noFill/>
          </a:ln>
        </p:spPr>
        <p:txBody>
          <a:bodyPr wrap="square" rtlCol="0">
            <a:spAutoFit/>
          </a:bodyPr>
          <a:lstStyle/>
          <a:p>
            <a:pPr algn="ctr"/>
            <a:r>
              <a:rPr lang="en-US" sz="2400" b="1" dirty="0" smtClean="0">
                <a:solidFill>
                  <a:schemeClr val="bg1"/>
                </a:solidFill>
              </a:rPr>
              <a:t>Data Preparation</a:t>
            </a:r>
          </a:p>
          <a:p>
            <a:pPr algn="ctr"/>
            <a:r>
              <a:rPr lang="en-US" sz="2400" dirty="0" smtClean="0">
                <a:solidFill>
                  <a:schemeClr val="bg1"/>
                </a:solidFill>
              </a:rPr>
              <a:t>(Feature Engineering)</a:t>
            </a:r>
            <a:endParaRPr lang="en-US" sz="2400" dirty="0">
              <a:solidFill>
                <a:schemeClr val="bg1"/>
              </a:solidFill>
            </a:endParaRPr>
          </a:p>
        </p:txBody>
      </p:sp>
      <p:sp>
        <p:nvSpPr>
          <p:cNvPr id="41" name="TextBox 40"/>
          <p:cNvSpPr txBox="1"/>
          <p:nvPr/>
        </p:nvSpPr>
        <p:spPr>
          <a:xfrm>
            <a:off x="12430124" y="6362700"/>
            <a:ext cx="1914525" cy="1569660"/>
          </a:xfrm>
          <a:prstGeom prst="rect">
            <a:avLst/>
          </a:prstGeom>
          <a:noFill/>
          <a:ln>
            <a:noFill/>
          </a:ln>
        </p:spPr>
        <p:txBody>
          <a:bodyPr wrap="square" rtlCol="0">
            <a:spAutoFit/>
          </a:bodyPr>
          <a:lstStyle/>
          <a:p>
            <a:pPr algn="ctr"/>
            <a:r>
              <a:rPr lang="en-US" sz="2400" b="1" dirty="0" smtClean="0">
                <a:solidFill>
                  <a:schemeClr val="bg1"/>
                </a:solidFill>
              </a:rPr>
              <a:t>Modeling</a:t>
            </a:r>
          </a:p>
          <a:p>
            <a:pPr algn="ctr"/>
            <a:r>
              <a:rPr lang="en-US" sz="2400" dirty="0" smtClean="0">
                <a:solidFill>
                  <a:schemeClr val="bg1"/>
                </a:solidFill>
              </a:rPr>
              <a:t>(Linear, ExtraTrees, XGBoost)</a:t>
            </a:r>
            <a:endParaRPr lang="en-US" sz="2400" dirty="0">
              <a:solidFill>
                <a:schemeClr val="bg1"/>
              </a:solidFill>
            </a:endParaRPr>
          </a:p>
        </p:txBody>
      </p:sp>
      <p:sp>
        <p:nvSpPr>
          <p:cNvPr id="42" name="TextBox 41"/>
          <p:cNvSpPr txBox="1"/>
          <p:nvPr/>
        </p:nvSpPr>
        <p:spPr>
          <a:xfrm>
            <a:off x="7561499" y="7587851"/>
            <a:ext cx="1914525" cy="1200329"/>
          </a:xfrm>
          <a:prstGeom prst="rect">
            <a:avLst/>
          </a:prstGeom>
          <a:noFill/>
          <a:ln>
            <a:noFill/>
          </a:ln>
        </p:spPr>
        <p:txBody>
          <a:bodyPr wrap="square" rtlCol="0">
            <a:spAutoFit/>
          </a:bodyPr>
          <a:lstStyle/>
          <a:p>
            <a:pPr algn="ctr"/>
            <a:r>
              <a:rPr lang="en-US" sz="2400" b="1" dirty="0" smtClean="0">
                <a:solidFill>
                  <a:schemeClr val="bg1"/>
                </a:solidFill>
              </a:rPr>
              <a:t>Evaluation</a:t>
            </a:r>
          </a:p>
          <a:p>
            <a:pPr algn="ctr"/>
            <a:r>
              <a:rPr lang="en-US" sz="2400" dirty="0" smtClean="0">
                <a:solidFill>
                  <a:schemeClr val="bg1"/>
                </a:solidFill>
              </a:rPr>
              <a:t>(r2, MAE, RMSE, MSE)</a:t>
            </a:r>
            <a:endParaRPr lang="en-US" sz="2000" dirty="0">
              <a:solidFill>
                <a:schemeClr val="bg1"/>
              </a:solidFill>
            </a:endParaRPr>
          </a:p>
        </p:txBody>
      </p:sp>
      <p:sp>
        <p:nvSpPr>
          <p:cNvPr id="43" name="TextBox 42"/>
          <p:cNvSpPr txBox="1"/>
          <p:nvPr/>
        </p:nvSpPr>
        <p:spPr>
          <a:xfrm>
            <a:off x="3741226" y="4869240"/>
            <a:ext cx="2507174" cy="1200329"/>
          </a:xfrm>
          <a:prstGeom prst="rect">
            <a:avLst/>
          </a:prstGeom>
          <a:noFill/>
          <a:ln>
            <a:noFill/>
          </a:ln>
        </p:spPr>
        <p:txBody>
          <a:bodyPr wrap="square" rtlCol="0">
            <a:spAutoFit/>
          </a:bodyPr>
          <a:lstStyle/>
          <a:p>
            <a:pPr algn="ctr"/>
            <a:r>
              <a:rPr lang="en-US" sz="2400" b="1" dirty="0" smtClean="0">
                <a:solidFill>
                  <a:schemeClr val="bg1"/>
                </a:solidFill>
              </a:rPr>
              <a:t>Deployment/ Key Findings and Recommendation</a:t>
            </a:r>
            <a:endParaRPr lang="en-US" sz="2400" b="1" dirty="0">
              <a:solidFill>
                <a:schemeClr val="bg1"/>
              </a:solidFill>
            </a:endParaRPr>
          </a:p>
        </p:txBody>
      </p:sp>
      <p:sp>
        <p:nvSpPr>
          <p:cNvPr id="44" name="Right Arrow 43"/>
          <p:cNvSpPr/>
          <p:nvPr/>
        </p:nvSpPr>
        <p:spPr>
          <a:xfrm>
            <a:off x="8001000" y="2066886"/>
            <a:ext cx="2514600" cy="409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 Arrow 44"/>
          <p:cNvSpPr/>
          <p:nvPr/>
        </p:nvSpPr>
        <p:spPr>
          <a:xfrm>
            <a:off x="8001000" y="2634851"/>
            <a:ext cx="2424112" cy="4295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p:cNvSpPr/>
          <p:nvPr/>
        </p:nvSpPr>
        <p:spPr>
          <a:xfrm>
            <a:off x="12877799" y="3402098"/>
            <a:ext cx="365760" cy="4460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p:cNvSpPr/>
          <p:nvPr/>
        </p:nvSpPr>
        <p:spPr>
          <a:xfrm>
            <a:off x="13140690" y="5673377"/>
            <a:ext cx="365760" cy="5825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Up Arrow 47"/>
          <p:cNvSpPr/>
          <p:nvPr/>
        </p:nvSpPr>
        <p:spPr>
          <a:xfrm>
            <a:off x="12725400" y="5673377"/>
            <a:ext cx="365760" cy="5035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Bent Arrow 52"/>
          <p:cNvSpPr/>
          <p:nvPr/>
        </p:nvSpPr>
        <p:spPr>
          <a:xfrm rot="10800000">
            <a:off x="9847497" y="8343900"/>
            <a:ext cx="3066301" cy="685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ent Arrow 53"/>
          <p:cNvSpPr/>
          <p:nvPr/>
        </p:nvSpPr>
        <p:spPr>
          <a:xfrm rot="16200000">
            <a:off x="5267716" y="6171809"/>
            <a:ext cx="1444316" cy="2588098"/>
          </a:xfrm>
          <a:prstGeom prst="bentArrow">
            <a:avLst>
              <a:gd name="adj1" fmla="val 14883"/>
              <a:gd name="adj2" fmla="val 14556"/>
              <a:gd name="adj3" fmla="val 26356"/>
              <a:gd name="adj4" fmla="val 417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9" name="Curved Connector 68"/>
          <p:cNvCxnSpPr>
            <a:endCxn id="32" idx="3"/>
          </p:cNvCxnSpPr>
          <p:nvPr/>
        </p:nvCxnSpPr>
        <p:spPr>
          <a:xfrm rot="16200000" flipV="1">
            <a:off x="5286781" y="4216849"/>
            <a:ext cx="4663440" cy="1273352"/>
          </a:xfrm>
          <a:prstGeom prst="curvedConnector2">
            <a:avLst/>
          </a:prstGeom>
        </p:spPr>
        <p:style>
          <a:lnRef idx="3">
            <a:schemeClr val="accent1"/>
          </a:lnRef>
          <a:fillRef idx="0">
            <a:schemeClr val="accent1"/>
          </a:fillRef>
          <a:effectRef idx="2">
            <a:schemeClr val="accent1"/>
          </a:effectRef>
          <a:fontRef idx="minor">
            <a:schemeClr val="tx1"/>
          </a:fontRef>
        </p:style>
      </p:cxnSp>
      <p:sp>
        <p:nvSpPr>
          <p:cNvPr id="78" name="Isosceles Triangle 77"/>
          <p:cNvSpPr/>
          <p:nvPr/>
        </p:nvSpPr>
        <p:spPr>
          <a:xfrm rot="17280000">
            <a:off x="6922094" y="2391202"/>
            <a:ext cx="299858" cy="34818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an 78"/>
          <p:cNvSpPr/>
          <p:nvPr/>
        </p:nvSpPr>
        <p:spPr>
          <a:xfrm>
            <a:off x="8476352" y="4457700"/>
            <a:ext cx="1371143" cy="1566843"/>
          </a:xfrm>
          <a:prstGeom prst="can">
            <a:avLst/>
          </a:prstGeom>
          <a:solidFill>
            <a:srgbClr val="E767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8534400" y="4914900"/>
            <a:ext cx="1222197" cy="830997"/>
          </a:xfrm>
          <a:prstGeom prst="rect">
            <a:avLst/>
          </a:prstGeom>
          <a:noFill/>
        </p:spPr>
        <p:txBody>
          <a:bodyPr wrap="square" rtlCol="0">
            <a:spAutoFit/>
          </a:bodyPr>
          <a:lstStyle/>
          <a:p>
            <a:pPr algn="ctr"/>
            <a:r>
              <a:rPr lang="en-US" sz="2400" b="1" dirty="0" smtClean="0">
                <a:solidFill>
                  <a:schemeClr val="bg1"/>
                </a:solidFill>
              </a:rPr>
              <a:t>Jewelry Data</a:t>
            </a:r>
            <a:endParaRPr lang="en-US" sz="2400" b="1" dirty="0">
              <a:solidFill>
                <a:schemeClr val="bg1"/>
              </a:solidFill>
            </a:endParaRPr>
          </a:p>
        </p:txBody>
      </p:sp>
      <p:sp>
        <p:nvSpPr>
          <p:cNvPr id="81" name="TextBox 80"/>
          <p:cNvSpPr txBox="1"/>
          <p:nvPr/>
        </p:nvSpPr>
        <p:spPr>
          <a:xfrm>
            <a:off x="7848600" y="9410700"/>
            <a:ext cx="2286000" cy="461665"/>
          </a:xfrm>
          <a:prstGeom prst="rect">
            <a:avLst/>
          </a:prstGeom>
          <a:noFill/>
        </p:spPr>
        <p:txBody>
          <a:bodyPr wrap="square" rtlCol="0">
            <a:spAutoFit/>
          </a:bodyPr>
          <a:lstStyle/>
          <a:p>
            <a:r>
              <a:rPr lang="en-US" sz="2400" i="1" dirty="0" smtClean="0">
                <a:solidFill>
                  <a:schemeClr val="bg1"/>
                </a:solidFill>
                <a:latin typeface="Arial" panose="020B0604020202020204" pitchFamily="34" charset="0"/>
                <a:cs typeface="Arial" panose="020B0604020202020204" pitchFamily="34" charset="0"/>
              </a:rPr>
              <a:t>CRISP-DM </a:t>
            </a:r>
            <a:endParaRPr lang="en-US" sz="2400" i="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8" name="Freeform 8"/>
          <p:cNvSpPr/>
          <p:nvPr/>
        </p:nvSpPr>
        <p:spPr>
          <a:xfrm>
            <a:off x="5577100" y="3531559"/>
            <a:ext cx="721898" cy="1044852"/>
          </a:xfrm>
          <a:custGeom>
            <a:avLst/>
            <a:gdLst/>
            <a:ahLst/>
            <a:cxnLst/>
            <a:rect l="l" t="t" r="r" b="b"/>
            <a:pathLst>
              <a:path w="721898" h="1044852">
                <a:moveTo>
                  <a:pt x="0" y="0"/>
                </a:moveTo>
                <a:lnTo>
                  <a:pt x="721898" y="0"/>
                </a:lnTo>
                <a:lnTo>
                  <a:pt x="721898" y="1044852"/>
                </a:lnTo>
                <a:lnTo>
                  <a:pt x="0" y="10448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1135320" y="3098501"/>
            <a:ext cx="1029822" cy="1041181"/>
          </a:xfrm>
          <a:custGeom>
            <a:avLst/>
            <a:gdLst/>
            <a:ahLst/>
            <a:cxnLst/>
            <a:rect l="l" t="t" r="r" b="b"/>
            <a:pathLst>
              <a:path w="1029822" h="1041181">
                <a:moveTo>
                  <a:pt x="0" y="0"/>
                </a:moveTo>
                <a:lnTo>
                  <a:pt x="1029823" y="0"/>
                </a:lnTo>
                <a:lnTo>
                  <a:pt x="1029823" y="1041181"/>
                </a:lnTo>
                <a:lnTo>
                  <a:pt x="0" y="104118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10"/>
          <p:cNvGrpSpPr/>
          <p:nvPr/>
        </p:nvGrpSpPr>
        <p:grpSpPr>
          <a:xfrm rot="-10800000">
            <a:off x="15966396" y="9258300"/>
            <a:ext cx="13457996" cy="3264379"/>
            <a:chOff x="0" y="0"/>
            <a:chExt cx="17943995" cy="4352506"/>
          </a:xfrm>
        </p:grpSpPr>
        <p:sp>
          <p:nvSpPr>
            <p:cNvPr id="11" name="Freeform 11"/>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xmlns="" r:embed="rId7"/>
                  </a:ext>
                </a:extLst>
              </a:blip>
              <a:stretch>
                <a:fillRect b="-26202"/>
              </a:stretch>
            </a:blipFill>
          </p:spPr>
        </p:sp>
        <p:sp>
          <p:nvSpPr>
            <p:cNvPr id="13" name="Freeform 13"/>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xmlns="" r:embed="rId7"/>
                  </a:ext>
                </a:extLst>
              </a:blip>
              <a:stretch>
                <a:fillRect b="-26202"/>
              </a:stretch>
            </a:blipFill>
          </p:spPr>
        </p:sp>
      </p:grpSp>
      <p:sp>
        <p:nvSpPr>
          <p:cNvPr id="15" name="Freeform 15"/>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6" name="Group 16"/>
          <p:cNvGrpSpPr/>
          <p:nvPr/>
        </p:nvGrpSpPr>
        <p:grpSpPr>
          <a:xfrm>
            <a:off x="15763958" y="-781916"/>
            <a:ext cx="1683983" cy="2405689"/>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r="-201730"/>
              </a:stretch>
            </a:blipFill>
          </p:spPr>
        </p:sp>
      </p:grpSp>
      <p:grpSp>
        <p:nvGrpSpPr>
          <p:cNvPr id="18" name="Group 18"/>
          <p:cNvGrpSpPr/>
          <p:nvPr/>
        </p:nvGrpSpPr>
        <p:grpSpPr>
          <a:xfrm rot="-10800000">
            <a:off x="796106" y="7929818"/>
            <a:ext cx="1683983" cy="2405689"/>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r="-201730"/>
              </a:stretch>
            </a:blipFill>
          </p:spPr>
        </p:sp>
      </p:grpSp>
      <p:grpSp>
        <p:nvGrpSpPr>
          <p:cNvPr id="20" name="Group 20"/>
          <p:cNvGrpSpPr/>
          <p:nvPr/>
        </p:nvGrpSpPr>
        <p:grpSpPr>
          <a:xfrm rot="5400000">
            <a:off x="14472073" y="781782"/>
            <a:ext cx="841991" cy="84199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6211" r="-126211"/>
              </a:stretch>
            </a:blipFill>
          </p:spPr>
        </p:sp>
      </p:grpSp>
      <p:grpSp>
        <p:nvGrpSpPr>
          <p:cNvPr id="22" name="Group 22"/>
          <p:cNvGrpSpPr/>
          <p:nvPr/>
        </p:nvGrpSpPr>
        <p:grpSpPr>
          <a:xfrm rot="-5400000">
            <a:off x="2929983" y="7929818"/>
            <a:ext cx="841991" cy="84199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6211" r="-126211"/>
              </a:stretch>
            </a:blipFill>
          </p:spPr>
        </p:sp>
      </p:grpSp>
      <p:grpSp>
        <p:nvGrpSpPr>
          <p:cNvPr id="24" name="Group 24"/>
          <p:cNvGrpSpPr/>
          <p:nvPr/>
        </p:nvGrpSpPr>
        <p:grpSpPr>
          <a:xfrm>
            <a:off x="17259300" y="2066886"/>
            <a:ext cx="5754080" cy="8220114"/>
            <a:chOff x="0" y="0"/>
            <a:chExt cx="4445000" cy="6350000"/>
          </a:xfrm>
        </p:grpSpPr>
        <p:sp>
          <p:nvSpPr>
            <p:cNvPr id="25" name="Freeform 2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r="-201730"/>
              </a:stretch>
            </a:blipFill>
          </p:spPr>
        </p:sp>
      </p:grpSp>
      <p:grpSp>
        <p:nvGrpSpPr>
          <p:cNvPr id="26" name="Group 26"/>
          <p:cNvGrpSpPr/>
          <p:nvPr/>
        </p:nvGrpSpPr>
        <p:grpSpPr>
          <a:xfrm>
            <a:off x="-5173055" y="-2043171"/>
            <a:ext cx="5754080" cy="8220114"/>
            <a:chOff x="0" y="0"/>
            <a:chExt cx="4445000" cy="6350000"/>
          </a:xfrm>
        </p:grpSpPr>
        <p:sp>
          <p:nvSpPr>
            <p:cNvPr id="27" name="Freeform 2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r="-201730"/>
              </a:stretch>
            </a:blipFill>
          </p:spPr>
        </p:sp>
      </p:grpSp>
      <p:grpSp>
        <p:nvGrpSpPr>
          <p:cNvPr id="28" name="Group 28"/>
          <p:cNvGrpSpPr/>
          <p:nvPr/>
        </p:nvGrpSpPr>
        <p:grpSpPr>
          <a:xfrm>
            <a:off x="762000" y="5362146"/>
            <a:ext cx="94516" cy="2130893"/>
            <a:chOff x="0" y="0"/>
            <a:chExt cx="24893" cy="561223"/>
          </a:xfrm>
        </p:grpSpPr>
        <p:sp>
          <p:nvSpPr>
            <p:cNvPr id="29" name="Freeform 29"/>
            <p:cNvSpPr/>
            <p:nvPr/>
          </p:nvSpPr>
          <p:spPr>
            <a:xfrm>
              <a:off x="0" y="0"/>
              <a:ext cx="24893" cy="561223"/>
            </a:xfrm>
            <a:custGeom>
              <a:avLst/>
              <a:gdLst/>
              <a:ahLst/>
              <a:cxnLst/>
              <a:rect l="l" t="t" r="r" b="b"/>
              <a:pathLst>
                <a:path w="24893" h="561223">
                  <a:moveTo>
                    <a:pt x="0" y="0"/>
                  </a:moveTo>
                  <a:lnTo>
                    <a:pt x="24893" y="0"/>
                  </a:lnTo>
                  <a:lnTo>
                    <a:pt x="24893" y="561223"/>
                  </a:lnTo>
                  <a:lnTo>
                    <a:pt x="0" y="561223"/>
                  </a:lnTo>
                  <a:close/>
                </a:path>
              </a:pathLst>
            </a:custGeom>
            <a:solidFill>
              <a:srgbClr val="145DA0"/>
            </a:solidFill>
          </p:spPr>
        </p:sp>
        <p:sp>
          <p:nvSpPr>
            <p:cNvPr id="30" name="TextBox 30"/>
            <p:cNvSpPr txBox="1"/>
            <p:nvPr/>
          </p:nvSpPr>
          <p:spPr>
            <a:xfrm>
              <a:off x="0" y="-47625"/>
              <a:ext cx="24893" cy="608848"/>
            </a:xfrm>
            <a:prstGeom prst="rect">
              <a:avLst/>
            </a:prstGeom>
          </p:spPr>
          <p:txBody>
            <a:bodyPr lIns="50800" tIns="50800" rIns="50800" bIns="50800" rtlCol="0" anchor="ctr"/>
            <a:lstStyle/>
            <a:p>
              <a:pPr algn="ctr">
                <a:lnSpc>
                  <a:spcPts val="2605"/>
                </a:lnSpc>
              </a:pPr>
              <a:endParaRPr/>
            </a:p>
          </p:txBody>
        </p:sp>
      </p:grpSp>
      <p:sp>
        <p:nvSpPr>
          <p:cNvPr id="35" name="TextBox 35"/>
          <p:cNvSpPr txBox="1"/>
          <p:nvPr/>
        </p:nvSpPr>
        <p:spPr>
          <a:xfrm>
            <a:off x="4800600" y="723900"/>
            <a:ext cx="9910677" cy="996427"/>
          </a:xfrm>
          <a:prstGeom prst="rect">
            <a:avLst/>
          </a:prstGeom>
        </p:spPr>
        <p:txBody>
          <a:bodyPr wrap="square" lIns="0" tIns="0" rIns="0" bIns="0" rtlCol="0" anchor="t">
            <a:spAutoFit/>
          </a:bodyPr>
          <a:lstStyle/>
          <a:p>
            <a:pPr marL="0" lvl="0" indent="0" algn="ctr">
              <a:lnSpc>
                <a:spcPts val="8211"/>
              </a:lnSpc>
              <a:spcBef>
                <a:spcPct val="0"/>
              </a:spcBef>
            </a:pPr>
            <a:r>
              <a:rPr lang="en-US" sz="4800" b="1" dirty="0" smtClean="0">
                <a:solidFill>
                  <a:srgbClr val="FFFFFF"/>
                </a:solidFill>
                <a:latin typeface="Almarai Bold"/>
                <a:ea typeface="Almarai Bold"/>
                <a:cs typeface="Almarai Bold"/>
                <a:sym typeface="Almarai Bold"/>
              </a:rPr>
              <a:t>BUSINESS PROBLEM</a:t>
            </a:r>
            <a:endParaRPr lang="en-US" sz="4800" b="1" dirty="0">
              <a:solidFill>
                <a:srgbClr val="FFFFFF"/>
              </a:solidFill>
              <a:latin typeface="Almarai Bold"/>
              <a:ea typeface="Almarai Bold"/>
              <a:cs typeface="Almarai Bold"/>
              <a:sym typeface="Almarai Bold"/>
            </a:endParaRPr>
          </a:p>
        </p:txBody>
      </p:sp>
      <p:sp>
        <p:nvSpPr>
          <p:cNvPr id="36" name="TextBox 36"/>
          <p:cNvSpPr txBox="1"/>
          <p:nvPr/>
        </p:nvSpPr>
        <p:spPr>
          <a:xfrm>
            <a:off x="3146207" y="2503587"/>
            <a:ext cx="12703393" cy="5078313"/>
          </a:xfrm>
          <a:prstGeom prst="rect">
            <a:avLst/>
          </a:prstGeom>
        </p:spPr>
        <p:txBody>
          <a:bodyPr wrap="square" lIns="0" tIns="0" rIns="0" bIns="0" rtlCol="0" anchor="t">
            <a:spAutoFit/>
          </a:bodyPr>
          <a:lstStyle/>
          <a:p>
            <a:pPr marL="285750" indent="-285750" algn="just">
              <a:buFont typeface="Arial" panose="020B0604020202020204" pitchFamily="34" charset="0"/>
              <a:buChar char="•"/>
            </a:pPr>
            <a:r>
              <a:rPr lang="en-US" sz="3000">
                <a:solidFill>
                  <a:schemeClr val="bg1"/>
                </a:solidFill>
                <a:latin typeface="Arial" panose="020B0604020202020204" pitchFamily="34" charset="0"/>
                <a:cs typeface="Arial" panose="020B0604020202020204" pitchFamily="34" charset="0"/>
              </a:rPr>
              <a:t> </a:t>
            </a:r>
            <a:r>
              <a:rPr lang="en-GB" sz="3000">
                <a:solidFill>
                  <a:schemeClr val="bg1"/>
                </a:solidFill>
                <a:latin typeface="Arial" panose="020B0604020202020204" pitchFamily="34" charset="0"/>
                <a:cs typeface="Arial" panose="020B0604020202020204" pitchFamily="34" charset="0"/>
              </a:rPr>
              <a:t>The company struggles to set optimal prices that attract price-sensitive customers without sacrificing profit margins.</a:t>
            </a:r>
          </a:p>
          <a:p>
            <a:pPr algn="just"/>
            <a:endParaRPr lang="en-GB" sz="300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GB" sz="3000">
                <a:solidFill>
                  <a:schemeClr val="bg1"/>
                </a:solidFill>
                <a:latin typeface="Arial" panose="020B0604020202020204" pitchFamily="34" charset="0"/>
                <a:cs typeface="Arial" panose="020B0604020202020204" pitchFamily="34" charset="0"/>
              </a:rPr>
              <a:t>Manual pricing adjustments are inefficient and often inconsistent across regions and product lines.</a:t>
            </a:r>
          </a:p>
          <a:p>
            <a:pPr algn="just"/>
            <a:endParaRPr lang="en-GB" sz="300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GB" sz="3000">
                <a:solidFill>
                  <a:schemeClr val="bg1"/>
                </a:solidFill>
                <a:latin typeface="Arial" panose="020B0604020202020204" pitchFamily="34" charset="0"/>
                <a:cs typeface="Arial" panose="020B0604020202020204" pitchFamily="34" charset="0"/>
              </a:rPr>
              <a:t>Rapid changes in market trends, customer demand and competitive actions make it difficult to respond quickly.</a:t>
            </a:r>
          </a:p>
          <a:p>
            <a:pPr algn="just"/>
            <a:endParaRPr lang="en-GB" sz="300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GB" sz="3000">
                <a:solidFill>
                  <a:schemeClr val="bg1"/>
                </a:solidFill>
                <a:latin typeface="Arial" panose="020B0604020202020204" pitchFamily="34" charset="0"/>
                <a:cs typeface="Arial" panose="020B0604020202020204" pitchFamily="34" charset="0"/>
              </a:rPr>
              <a:t>A lack of predictive insights into demand and price elasticity restricts effective decision-making.</a:t>
            </a:r>
            <a:endParaRPr lang="en-US" sz="3000"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14" name="Group 14"/>
          <p:cNvGrpSpPr/>
          <p:nvPr/>
        </p:nvGrpSpPr>
        <p:grpSpPr>
          <a:xfrm>
            <a:off x="10504389" y="-1489570"/>
            <a:ext cx="4202211" cy="6003158"/>
            <a:chOff x="0" y="0"/>
            <a:chExt cx="4445000" cy="6350000"/>
          </a:xfrm>
        </p:grpSpPr>
        <p:sp>
          <p:nvSpPr>
            <p:cNvPr id="15" name="Freeform 1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p:cNvGrpSpPr/>
          <p:nvPr/>
        </p:nvGrpSpPr>
        <p:grpSpPr>
          <a:xfrm rot="5400000">
            <a:off x="16605949" y="8402070"/>
            <a:ext cx="841991" cy="84199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0" name="TextBox 20"/>
          <p:cNvSpPr txBox="1"/>
          <p:nvPr/>
        </p:nvSpPr>
        <p:spPr>
          <a:xfrm>
            <a:off x="2766869" y="1477050"/>
            <a:ext cx="5763947" cy="859851"/>
          </a:xfrm>
          <a:prstGeom prst="rect">
            <a:avLst/>
          </a:prstGeom>
        </p:spPr>
        <p:txBody>
          <a:bodyPr lIns="0" tIns="0" rIns="0" bIns="0" rtlCol="0" anchor="t">
            <a:spAutoFit/>
          </a:bodyPr>
          <a:lstStyle/>
          <a:p>
            <a:pPr marL="0" lvl="0" indent="0" algn="l">
              <a:lnSpc>
                <a:spcPts val="7473"/>
              </a:lnSpc>
              <a:spcBef>
                <a:spcPct val="0"/>
              </a:spcBef>
            </a:pPr>
            <a:r>
              <a:rPr lang="en-US" sz="3600" b="1" dirty="0" smtClean="0">
                <a:solidFill>
                  <a:srgbClr val="FFFFFF"/>
                </a:solidFill>
                <a:effectLst>
                  <a:outerShdw blurRad="38100" dist="38100" dir="2700000" algn="tl">
                    <a:srgbClr val="000000">
                      <a:alpha val="43137"/>
                    </a:srgbClr>
                  </a:outerShdw>
                </a:effectLst>
                <a:latin typeface="Almarai Bold"/>
                <a:ea typeface="Almarai Bold"/>
                <a:cs typeface="Almarai Bold"/>
                <a:sym typeface="Almarai Bold"/>
              </a:rPr>
              <a:t>GOALS AND OBJECTIVES</a:t>
            </a:r>
            <a:endParaRPr lang="en-US" sz="3600" b="1" dirty="0">
              <a:solidFill>
                <a:srgbClr val="FFFFFF"/>
              </a:solidFill>
              <a:effectLst>
                <a:outerShdw blurRad="38100" dist="38100" dir="2700000" algn="tl">
                  <a:srgbClr val="000000">
                    <a:alpha val="43137"/>
                  </a:srgbClr>
                </a:outerShdw>
              </a:effectLst>
              <a:latin typeface="Almarai Bold"/>
              <a:ea typeface="Almarai Bold"/>
              <a:cs typeface="Almarai Bold"/>
              <a:sym typeface="Almarai Bold"/>
            </a:endParaRPr>
          </a:p>
        </p:txBody>
      </p:sp>
      <p:sp>
        <p:nvSpPr>
          <p:cNvPr id="25" name="TextBox 25"/>
          <p:cNvSpPr txBox="1"/>
          <p:nvPr/>
        </p:nvSpPr>
        <p:spPr>
          <a:xfrm>
            <a:off x="838200" y="3426172"/>
            <a:ext cx="9906000" cy="4231928"/>
          </a:xfrm>
          <a:prstGeom prst="rect">
            <a:avLst/>
          </a:prstGeom>
        </p:spPr>
        <p:txBody>
          <a:bodyPr wrap="square" lIns="0" tIns="0" rIns="0" bIns="0" rtlCol="0" anchor="t">
            <a:spAutoFit/>
          </a:bodyPr>
          <a:lstStyle/>
          <a:p>
            <a:pPr marL="342900" lvl="0" indent="-342900" algn="just">
              <a:lnSpc>
                <a:spcPts val="3006"/>
              </a:lnSpc>
              <a:spcBef>
                <a:spcPct val="0"/>
              </a:spcBef>
              <a:buFont typeface="Arial" panose="020B0604020202020204" pitchFamily="34" charset="0"/>
              <a:buChar char="•"/>
            </a:pPr>
            <a:r>
              <a:rPr lang="en-GB" sz="3000" dirty="0">
                <a:solidFill>
                  <a:schemeClr val="bg1"/>
                </a:solidFill>
                <a:latin typeface="Arial" panose="020B0604020202020204" pitchFamily="34" charset="0"/>
                <a:cs typeface="Arial" panose="020B0604020202020204" pitchFamily="34" charset="0"/>
              </a:rPr>
              <a:t>Gain deeper insights into customer preferences and demand patterns to inform strategic decisions</a:t>
            </a:r>
            <a:r>
              <a:rPr lang="en-GB" sz="3000" dirty="0" smtClean="0">
                <a:solidFill>
                  <a:schemeClr val="bg1"/>
                </a:solidFill>
                <a:latin typeface="Arial" panose="020B0604020202020204" pitchFamily="34" charset="0"/>
                <a:cs typeface="Arial" panose="020B0604020202020204" pitchFamily="34" charset="0"/>
              </a:rPr>
              <a:t>.</a:t>
            </a:r>
          </a:p>
          <a:p>
            <a:pPr lvl="0" algn="just">
              <a:lnSpc>
                <a:spcPts val="3006"/>
              </a:lnSpc>
              <a:spcBef>
                <a:spcPct val="0"/>
              </a:spcBef>
            </a:pPr>
            <a:endParaRPr lang="en-GB" sz="3000" dirty="0" smtClean="0">
              <a:solidFill>
                <a:schemeClr val="bg1"/>
              </a:solidFill>
              <a:latin typeface="Arial" panose="020B0604020202020204" pitchFamily="34" charset="0"/>
              <a:cs typeface="Arial" panose="020B0604020202020204" pitchFamily="34" charset="0"/>
            </a:endParaRPr>
          </a:p>
          <a:p>
            <a:pPr marL="342900" lvl="0" indent="-342900" algn="just">
              <a:lnSpc>
                <a:spcPts val="3006"/>
              </a:lnSpc>
              <a:spcBef>
                <a:spcPct val="0"/>
              </a:spcBef>
              <a:buFont typeface="Arial" panose="020B0604020202020204" pitchFamily="34" charset="0"/>
              <a:buChar char="•"/>
            </a:pPr>
            <a:r>
              <a:rPr lang="en-GB" sz="3000" dirty="0">
                <a:solidFill>
                  <a:schemeClr val="bg1"/>
                </a:solidFill>
                <a:latin typeface="Arial" panose="020B0604020202020204" pitchFamily="34" charset="0"/>
                <a:cs typeface="Arial" panose="020B0604020202020204" pitchFamily="34" charset="0"/>
              </a:rPr>
              <a:t>Enable the company to adjust prices dynamically in response to market </a:t>
            </a:r>
            <a:r>
              <a:rPr lang="en-GB" sz="3000" dirty="0" smtClean="0">
                <a:solidFill>
                  <a:schemeClr val="bg1"/>
                </a:solidFill>
                <a:latin typeface="Arial" panose="020B0604020202020204" pitchFamily="34" charset="0"/>
                <a:cs typeface="Arial" panose="020B0604020202020204" pitchFamily="34" charset="0"/>
              </a:rPr>
              <a:t>conditions.</a:t>
            </a:r>
          </a:p>
          <a:p>
            <a:pPr marL="342900" lvl="0" indent="-342900" algn="just">
              <a:lnSpc>
                <a:spcPts val="3006"/>
              </a:lnSpc>
              <a:spcBef>
                <a:spcPct val="0"/>
              </a:spcBef>
              <a:buFont typeface="Arial" panose="020B0604020202020204" pitchFamily="34" charset="0"/>
              <a:buChar char="•"/>
            </a:pPr>
            <a:endParaRPr lang="en-GB" sz="3000" dirty="0" smtClean="0">
              <a:solidFill>
                <a:schemeClr val="bg1"/>
              </a:solidFill>
              <a:latin typeface="Arial" panose="020B0604020202020204" pitchFamily="34" charset="0"/>
              <a:cs typeface="Arial" panose="020B0604020202020204" pitchFamily="34" charset="0"/>
            </a:endParaRPr>
          </a:p>
          <a:p>
            <a:pPr marL="342900" lvl="0" indent="-342900" algn="just">
              <a:lnSpc>
                <a:spcPts val="3006"/>
              </a:lnSpc>
              <a:spcBef>
                <a:spcPct val="0"/>
              </a:spcBef>
              <a:buFont typeface="Arial" panose="020B0604020202020204" pitchFamily="34" charset="0"/>
              <a:buChar char="•"/>
            </a:pPr>
            <a:r>
              <a:rPr lang="en-GB" sz="3000" dirty="0">
                <a:solidFill>
                  <a:schemeClr val="bg1"/>
                </a:solidFill>
                <a:latin typeface="Arial" panose="020B0604020202020204" pitchFamily="34" charset="0"/>
                <a:cs typeface="Arial" panose="020B0604020202020204" pitchFamily="34" charset="0"/>
              </a:rPr>
              <a:t>Automate the pricing process to reduce manual effort and improve consistency across regions</a:t>
            </a:r>
            <a:r>
              <a:rPr lang="en-GB" sz="3000" dirty="0" smtClean="0">
                <a:solidFill>
                  <a:schemeClr val="bg1"/>
                </a:solidFill>
                <a:latin typeface="Arial" panose="020B0604020202020204" pitchFamily="34" charset="0"/>
                <a:cs typeface="Arial" panose="020B0604020202020204" pitchFamily="34" charset="0"/>
              </a:rPr>
              <a:t>.</a:t>
            </a:r>
          </a:p>
          <a:p>
            <a:pPr lvl="0" algn="just">
              <a:lnSpc>
                <a:spcPts val="3006"/>
              </a:lnSpc>
              <a:spcBef>
                <a:spcPct val="0"/>
              </a:spcBef>
            </a:pPr>
            <a:endParaRPr lang="en-GB" sz="3000" dirty="0" smtClean="0">
              <a:solidFill>
                <a:schemeClr val="bg1"/>
              </a:solidFill>
              <a:latin typeface="Arial" panose="020B0604020202020204" pitchFamily="34" charset="0"/>
              <a:cs typeface="Arial" panose="020B0604020202020204" pitchFamily="34" charset="0"/>
            </a:endParaRPr>
          </a:p>
          <a:p>
            <a:pPr marL="342900" lvl="0" indent="-342900" algn="just">
              <a:lnSpc>
                <a:spcPts val="3006"/>
              </a:lnSpc>
              <a:spcBef>
                <a:spcPct val="0"/>
              </a:spcBef>
              <a:buFont typeface="Arial" panose="020B0604020202020204" pitchFamily="34" charset="0"/>
              <a:buChar char="•"/>
            </a:pPr>
            <a:r>
              <a:rPr lang="en-GB" sz="3000" dirty="0">
                <a:solidFill>
                  <a:schemeClr val="bg1"/>
                </a:solidFill>
                <a:latin typeface="Arial" panose="020B0604020202020204" pitchFamily="34" charset="0"/>
                <a:cs typeface="Arial" panose="020B0604020202020204" pitchFamily="34" charset="0"/>
              </a:rPr>
              <a:t>Develop a machine learning-based pricing system that can recommend the best prices for jewelry products</a:t>
            </a:r>
            <a:endParaRPr lang="en-US" sz="3000" u="none" strike="noStrike" dirty="0">
              <a:solidFill>
                <a:schemeClr val="bg1"/>
              </a:solidFill>
              <a:latin typeface="Arial" panose="020B0604020202020204" pitchFamily="34" charset="0"/>
              <a:ea typeface="Almarai"/>
              <a:cs typeface="Arial" panose="020B0604020202020204" pitchFamily="34" charset="0"/>
              <a:sym typeface="Almarai"/>
            </a:endParaRPr>
          </a:p>
        </p:txBody>
      </p:sp>
      <p:grpSp>
        <p:nvGrpSpPr>
          <p:cNvPr id="31" name="Group 31"/>
          <p:cNvGrpSpPr/>
          <p:nvPr/>
        </p:nvGrpSpPr>
        <p:grpSpPr>
          <a:xfrm rot="-10800000">
            <a:off x="16605949" y="1202778"/>
            <a:ext cx="5246522" cy="7495031"/>
            <a:chOff x="0" y="0"/>
            <a:chExt cx="4445000" cy="6350000"/>
          </a:xfrm>
        </p:grpSpPr>
        <p:sp>
          <p:nvSpPr>
            <p:cNvPr id="32" name="Freeform 3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33" name="Group 33"/>
          <p:cNvGrpSpPr/>
          <p:nvPr/>
        </p:nvGrpSpPr>
        <p:grpSpPr>
          <a:xfrm rot="5400000">
            <a:off x="1144411" y="1337805"/>
            <a:ext cx="1224824" cy="12248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0341" y="1410577"/>
            <a:ext cx="5412517" cy="6692798"/>
          </a:xfrm>
          <a:prstGeom prst="flowChartManualInput">
            <a:avLst/>
          </a:prstGeom>
          <a:ln>
            <a:no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6" name="TextBox 6"/>
          <p:cNvSpPr txBox="1"/>
          <p:nvPr/>
        </p:nvSpPr>
        <p:spPr>
          <a:xfrm>
            <a:off x="5431073" y="1808518"/>
            <a:ext cx="7086600" cy="936154"/>
          </a:xfrm>
          <a:prstGeom prst="rect">
            <a:avLst/>
          </a:prstGeom>
          <a:solidFill>
            <a:schemeClr val="accent3">
              <a:lumMod val="75000"/>
            </a:schemeClr>
          </a:solidFill>
        </p:spPr>
        <p:txBody>
          <a:bodyPr wrap="square" lIns="0" tIns="0" rIns="0" bIns="0" rtlCol="0" anchor="t">
            <a:spAutoFit/>
          </a:bodyPr>
          <a:lstStyle/>
          <a:p>
            <a:pPr algn="ctr">
              <a:lnSpc>
                <a:spcPts val="7288"/>
              </a:lnSpc>
            </a:pPr>
            <a:r>
              <a:rPr lang="en-US" sz="5400" b="1" dirty="0" smtClean="0">
                <a:solidFill>
                  <a:srgbClr val="FFFFFF"/>
                </a:solidFill>
                <a:effectLst>
                  <a:outerShdw blurRad="38100" dist="38100" dir="2700000" algn="tl">
                    <a:srgbClr val="000000">
                      <a:alpha val="43137"/>
                    </a:srgbClr>
                  </a:outerShdw>
                </a:effectLst>
                <a:latin typeface="Almarai Bold"/>
                <a:ea typeface="Almarai Bold"/>
                <a:cs typeface="Almarai Bold"/>
                <a:sym typeface="Almarai Bold"/>
              </a:rPr>
              <a:t>OBSERVATIONS</a:t>
            </a:r>
            <a:endParaRPr lang="en-US" sz="5400" b="1" dirty="0">
              <a:solidFill>
                <a:srgbClr val="FFFFFF"/>
              </a:solidFill>
              <a:effectLst>
                <a:outerShdw blurRad="38100" dist="38100" dir="2700000" algn="tl">
                  <a:srgbClr val="000000">
                    <a:alpha val="43137"/>
                  </a:srgbClr>
                </a:outerShdw>
              </a:effectLst>
              <a:latin typeface="Almarai Bold"/>
              <a:ea typeface="Almarai Bold"/>
              <a:cs typeface="Almarai Bold"/>
              <a:sym typeface="Almarai Bold"/>
            </a:endParaRPr>
          </a:p>
        </p:txBody>
      </p:sp>
      <p:grpSp>
        <p:nvGrpSpPr>
          <p:cNvPr id="15" name="Group 15"/>
          <p:cNvGrpSpPr/>
          <p:nvPr/>
        </p:nvGrpSpPr>
        <p:grpSpPr>
          <a:xfrm>
            <a:off x="13521858" y="357925"/>
            <a:ext cx="1371267" cy="2531695"/>
            <a:chOff x="-1" y="28575"/>
            <a:chExt cx="812800" cy="1500628"/>
          </a:xfrm>
        </p:grpSpPr>
        <p:sp>
          <p:nvSpPr>
            <p:cNvPr id="16" name="Freeform 16"/>
            <p:cNvSpPr/>
            <p:nvPr/>
          </p:nvSpPr>
          <p:spPr>
            <a:xfrm>
              <a:off x="-1" y="71640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1" name="Freeform 21"/>
          <p:cNvSpPr/>
          <p:nvPr/>
        </p:nvSpPr>
        <p:spPr>
          <a:xfrm>
            <a:off x="9422383" y="4890380"/>
            <a:ext cx="585607" cy="669613"/>
          </a:xfrm>
          <a:custGeom>
            <a:avLst/>
            <a:gdLst/>
            <a:ahLst/>
            <a:cxnLst/>
            <a:rect l="l" t="t" r="r" b="b"/>
            <a:pathLst>
              <a:path w="585607" h="669613">
                <a:moveTo>
                  <a:pt x="0" y="0"/>
                </a:moveTo>
                <a:lnTo>
                  <a:pt x="585607" y="0"/>
                </a:lnTo>
                <a:lnTo>
                  <a:pt x="585607" y="669613"/>
                </a:lnTo>
                <a:lnTo>
                  <a:pt x="0" y="669613"/>
                </a:lnTo>
                <a:lnTo>
                  <a:pt x="0" y="0"/>
                </a:lnTo>
                <a:close/>
              </a:path>
            </a:pathLst>
          </a:custGeom>
          <a:blipFill>
            <a:blip r:embed="rId2">
              <a:extLst>
                <a:ext uri="{96DAC541-7B7A-43D3-8B79-37D633B846F1}">
                  <asvg:svgBlip xmlns:asvg="http://schemas.microsoft.com/office/drawing/2016/SVG/main" xmlns="" r:embed="rId6"/>
                </a:ext>
              </a:extLst>
            </a:blip>
            <a:stretch>
              <a:fillRect/>
            </a:stretch>
          </a:blipFill>
        </p:spPr>
      </p:sp>
      <p:sp>
        <p:nvSpPr>
          <p:cNvPr id="24" name="Freeform 24"/>
          <p:cNvSpPr/>
          <p:nvPr/>
        </p:nvSpPr>
        <p:spPr>
          <a:xfrm>
            <a:off x="13924365" y="1786811"/>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25" name="Group 25"/>
          <p:cNvGrpSpPr/>
          <p:nvPr/>
        </p:nvGrpSpPr>
        <p:grpSpPr>
          <a:xfrm>
            <a:off x="17259300" y="2066886"/>
            <a:ext cx="5754080" cy="8220114"/>
            <a:chOff x="0" y="0"/>
            <a:chExt cx="4445000" cy="6350000"/>
          </a:xfrm>
        </p:grpSpPr>
        <p:sp>
          <p:nvSpPr>
            <p:cNvPr id="26" name="Freeform 2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9"/>
              <a:stretch>
                <a:fillRect l="-201730" r="-201730"/>
              </a:stretch>
            </a:blipFill>
          </p:spPr>
        </p:sp>
      </p:grpSp>
      <p:grpSp>
        <p:nvGrpSpPr>
          <p:cNvPr id="27" name="Group 27"/>
          <p:cNvGrpSpPr/>
          <p:nvPr/>
        </p:nvGrpSpPr>
        <p:grpSpPr>
          <a:xfrm rot="-10800000">
            <a:off x="-4725380" y="5468707"/>
            <a:ext cx="5754080" cy="8220114"/>
            <a:chOff x="0" y="0"/>
            <a:chExt cx="4445000" cy="6350000"/>
          </a:xfrm>
        </p:grpSpPr>
        <p:sp>
          <p:nvSpPr>
            <p:cNvPr id="28" name="Freeform 2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9"/>
              <a:stretch>
                <a:fillRect l="-201730" r="-201730"/>
              </a:stretch>
            </a:blipFill>
          </p:spPr>
        </p:sp>
      </p:grpSp>
      <p:grpSp>
        <p:nvGrpSpPr>
          <p:cNvPr id="29" name="Group 29"/>
          <p:cNvGrpSpPr/>
          <p:nvPr/>
        </p:nvGrpSpPr>
        <p:grpSpPr>
          <a:xfrm>
            <a:off x="15763958" y="-781916"/>
            <a:ext cx="1683983" cy="2405689"/>
            <a:chOff x="0" y="0"/>
            <a:chExt cx="4445000" cy="6350000"/>
          </a:xfrm>
        </p:grpSpPr>
        <p:sp>
          <p:nvSpPr>
            <p:cNvPr id="30" name="Freeform 3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9"/>
              <a:stretch>
                <a:fillRect l="-201730" r="-201730"/>
              </a:stretch>
            </a:blipFill>
          </p:spPr>
        </p:sp>
      </p:grpSp>
      <p:grpSp>
        <p:nvGrpSpPr>
          <p:cNvPr id="31" name="Group 31"/>
          <p:cNvGrpSpPr/>
          <p:nvPr/>
        </p:nvGrpSpPr>
        <p:grpSpPr>
          <a:xfrm rot="5400000">
            <a:off x="14391539" y="875530"/>
            <a:ext cx="841991" cy="8419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26211" r="-126211"/>
              </a:stretch>
            </a:blipFill>
          </p:spPr>
        </p:sp>
      </p:grpSp>
      <p:sp>
        <p:nvSpPr>
          <p:cNvPr id="41" name="TextBox 6"/>
          <p:cNvSpPr txBox="1"/>
          <p:nvPr/>
        </p:nvSpPr>
        <p:spPr>
          <a:xfrm>
            <a:off x="6400800" y="3337909"/>
            <a:ext cx="5410200" cy="936154"/>
          </a:xfrm>
          <a:prstGeom prst="rect">
            <a:avLst/>
          </a:prstGeom>
          <a:solidFill>
            <a:schemeClr val="accent4">
              <a:lumMod val="75000"/>
            </a:schemeClr>
          </a:solidFill>
        </p:spPr>
        <p:txBody>
          <a:bodyPr wrap="square" lIns="0" tIns="0" rIns="0" bIns="0" rtlCol="0" anchor="t">
            <a:spAutoFit/>
          </a:bodyPr>
          <a:lstStyle/>
          <a:p>
            <a:pPr algn="ctr">
              <a:lnSpc>
                <a:spcPts val="7288"/>
              </a:lnSpc>
            </a:pPr>
            <a:r>
              <a:rPr lang="en-US" sz="5400" b="1" dirty="0" smtClean="0">
                <a:solidFill>
                  <a:srgbClr val="FFFFFF"/>
                </a:solidFill>
                <a:effectLst>
                  <a:outerShdw blurRad="38100" dist="38100" dir="2700000" algn="tl">
                    <a:srgbClr val="000000">
                      <a:alpha val="43137"/>
                    </a:srgbClr>
                  </a:outerShdw>
                </a:effectLst>
                <a:latin typeface="Almarai Bold"/>
                <a:ea typeface="Almarai Bold"/>
                <a:cs typeface="Almarai Bold"/>
                <a:sym typeface="Almarai Bold"/>
              </a:rPr>
              <a:t>WITH </a:t>
            </a:r>
            <a:endParaRPr lang="en-US" sz="5400" b="1" dirty="0">
              <a:solidFill>
                <a:srgbClr val="FFFFFF"/>
              </a:solidFill>
              <a:effectLst>
                <a:outerShdw blurRad="38100" dist="38100" dir="2700000" algn="tl">
                  <a:srgbClr val="000000">
                    <a:alpha val="43137"/>
                  </a:srgbClr>
                </a:outerShdw>
              </a:effectLst>
              <a:latin typeface="Almarai Bold"/>
              <a:ea typeface="Almarai Bold"/>
              <a:cs typeface="Almarai Bold"/>
              <a:sym typeface="Almarai Bold"/>
            </a:endParaRPr>
          </a:p>
        </p:txBody>
      </p:sp>
      <p:sp>
        <p:nvSpPr>
          <p:cNvPr id="42" name="TextBox 6"/>
          <p:cNvSpPr txBox="1"/>
          <p:nvPr/>
        </p:nvSpPr>
        <p:spPr>
          <a:xfrm>
            <a:off x="6400801" y="4757109"/>
            <a:ext cx="5410200" cy="936154"/>
          </a:xfrm>
          <a:prstGeom prst="rect">
            <a:avLst/>
          </a:prstGeom>
          <a:solidFill>
            <a:schemeClr val="accent5">
              <a:lumMod val="75000"/>
            </a:schemeClr>
          </a:solidFill>
        </p:spPr>
        <p:txBody>
          <a:bodyPr wrap="square" lIns="0" tIns="0" rIns="0" bIns="0" rtlCol="0" anchor="t">
            <a:spAutoFit/>
          </a:bodyPr>
          <a:lstStyle/>
          <a:p>
            <a:pPr algn="ctr">
              <a:lnSpc>
                <a:spcPts val="7288"/>
              </a:lnSpc>
            </a:pPr>
            <a:r>
              <a:rPr lang="en-US" sz="5400" b="1" dirty="0" smtClean="0">
                <a:solidFill>
                  <a:srgbClr val="FFFFFF"/>
                </a:solidFill>
                <a:effectLst>
                  <a:outerShdw blurRad="38100" dist="38100" dir="2700000" algn="tl">
                    <a:srgbClr val="000000">
                      <a:alpha val="43137"/>
                    </a:srgbClr>
                  </a:outerShdw>
                </a:effectLst>
                <a:latin typeface="Almarai Bold"/>
                <a:ea typeface="Almarai Bold"/>
                <a:cs typeface="Almarai Bold"/>
                <a:sym typeface="Almarai Bold"/>
              </a:rPr>
              <a:t>THE </a:t>
            </a:r>
            <a:endParaRPr lang="en-US" sz="5400" b="1" dirty="0">
              <a:solidFill>
                <a:srgbClr val="FFFFFF"/>
              </a:solidFill>
              <a:effectLst>
                <a:outerShdw blurRad="38100" dist="38100" dir="2700000" algn="tl">
                  <a:srgbClr val="000000">
                    <a:alpha val="43137"/>
                  </a:srgbClr>
                </a:outerShdw>
              </a:effectLst>
              <a:latin typeface="Almarai Bold"/>
              <a:ea typeface="Almarai Bold"/>
              <a:cs typeface="Almarai Bold"/>
              <a:sym typeface="Almarai Bold"/>
            </a:endParaRPr>
          </a:p>
        </p:txBody>
      </p:sp>
      <p:sp>
        <p:nvSpPr>
          <p:cNvPr id="43" name="TextBox 6"/>
          <p:cNvSpPr txBox="1"/>
          <p:nvPr/>
        </p:nvSpPr>
        <p:spPr>
          <a:xfrm>
            <a:off x="6400800" y="6286500"/>
            <a:ext cx="5410200" cy="936154"/>
          </a:xfrm>
          <a:prstGeom prst="rect">
            <a:avLst/>
          </a:prstGeom>
          <a:solidFill>
            <a:schemeClr val="accent2">
              <a:lumMod val="75000"/>
            </a:schemeClr>
          </a:solidFill>
        </p:spPr>
        <p:txBody>
          <a:bodyPr wrap="square" lIns="0" tIns="0" rIns="0" bIns="0" rtlCol="0" anchor="t">
            <a:spAutoFit/>
          </a:bodyPr>
          <a:lstStyle/>
          <a:p>
            <a:pPr algn="ctr">
              <a:lnSpc>
                <a:spcPts val="7288"/>
              </a:lnSpc>
            </a:pPr>
            <a:r>
              <a:rPr lang="en-US" sz="5400" b="1" dirty="0" smtClean="0">
                <a:solidFill>
                  <a:srgbClr val="FFFFFF"/>
                </a:solidFill>
                <a:effectLst>
                  <a:outerShdw blurRad="38100" dist="38100" dir="2700000" algn="tl">
                    <a:srgbClr val="000000">
                      <a:alpha val="43137"/>
                    </a:srgbClr>
                  </a:outerShdw>
                </a:effectLst>
                <a:latin typeface="Almarai Bold"/>
                <a:ea typeface="Almarai Bold"/>
                <a:cs typeface="Almarai Bold"/>
                <a:sym typeface="Almarai Bold"/>
              </a:rPr>
              <a:t>DATA </a:t>
            </a:r>
            <a:endParaRPr lang="en-US" sz="5400" b="1" dirty="0">
              <a:solidFill>
                <a:srgbClr val="FFFFFF"/>
              </a:solidFill>
              <a:effectLst>
                <a:outerShdw blurRad="38100" dist="38100" dir="2700000" algn="tl">
                  <a:srgbClr val="000000">
                    <a:alpha val="43137"/>
                  </a:srgbClr>
                </a:outerShdw>
              </a:effectLst>
              <a:latin typeface="Almarai Bold"/>
              <a:ea typeface="Almarai Bold"/>
              <a:cs typeface="Almarai Bold"/>
              <a:sym typeface="Almarai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6477000" y="-22178"/>
            <a:ext cx="6629400" cy="925253"/>
          </a:xfrm>
          <a:prstGeom prst="rect">
            <a:avLst/>
          </a:prstGeom>
        </p:spPr>
        <p:txBody>
          <a:bodyPr wrap="square" lIns="0" tIns="0" rIns="0" bIns="0" rtlCol="0" anchor="t">
            <a:spAutoFit/>
          </a:bodyPr>
          <a:lstStyle/>
          <a:p>
            <a:pPr marL="0" lvl="0" indent="0" algn="l">
              <a:lnSpc>
                <a:spcPts val="7711"/>
              </a:lnSpc>
              <a:spcBef>
                <a:spcPct val="0"/>
              </a:spcBef>
            </a:pPr>
            <a:r>
              <a:rPr lang="en-US" sz="4400" b="1" dirty="0" smtClean="0">
                <a:solidFill>
                  <a:srgbClr val="17E3B2"/>
                </a:solidFill>
                <a:latin typeface="Almarai Bold"/>
                <a:ea typeface="Almarai Bold"/>
                <a:cs typeface="Almarai Bold"/>
                <a:sym typeface="Almarai Bold"/>
              </a:rPr>
              <a:t>PRICE ANALYSIS</a:t>
            </a:r>
            <a:endParaRPr lang="en-US" sz="4400" b="1" dirty="0">
              <a:solidFill>
                <a:srgbClr val="17E3B2"/>
              </a:solidFill>
              <a:latin typeface="Almarai Bold"/>
              <a:ea typeface="Almarai Bold"/>
              <a:cs typeface="Almarai Bold"/>
              <a:sym typeface="Almarai Bold"/>
            </a:endParaRPr>
          </a:p>
        </p:txBody>
      </p:sp>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79478"/>
            <a:ext cx="7924800" cy="4648961"/>
          </a:xfrm>
          <a:prstGeom prst="rect">
            <a:avLst/>
          </a:prstGeom>
        </p:spPr>
      </p:pic>
      <p:sp>
        <p:nvSpPr>
          <p:cNvPr id="16" name="TextBox 15"/>
          <p:cNvSpPr txBox="1"/>
          <p:nvPr/>
        </p:nvSpPr>
        <p:spPr>
          <a:xfrm>
            <a:off x="374176" y="6157040"/>
            <a:ext cx="7093424" cy="1200329"/>
          </a:xfrm>
          <a:prstGeom prst="rect">
            <a:avLst/>
          </a:prstGeom>
          <a:no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Most items are low-priced, with a few high-priced outliers pulling the average upward and creating a positive skew.</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1600" y="1279478"/>
            <a:ext cx="8610600" cy="4702222"/>
          </a:xfrm>
          <a:prstGeom prst="rect">
            <a:avLst/>
          </a:prstGeom>
        </p:spPr>
      </p:pic>
      <p:sp>
        <p:nvSpPr>
          <p:cNvPr id="18" name="TextBox 17"/>
          <p:cNvSpPr txBox="1"/>
          <p:nvPr/>
        </p:nvSpPr>
        <p:spPr>
          <a:xfrm>
            <a:off x="8989324" y="6176943"/>
            <a:ext cx="8612875" cy="1569660"/>
          </a:xfrm>
          <a:prstGeom prst="rect">
            <a:avLst/>
          </a:prstGeom>
          <a:solidFill>
            <a:srgbClr val="00B050"/>
          </a:solid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The log-transformed price distribution shows a clear improvement in symmetry, turning the originally skewed data into a more bell-shaped, normal-like curve. Most prices now cluster around the 250–400 range</a:t>
            </a:r>
            <a:endParaRPr lang="en-US" sz="3200"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pic>
        <p:nvPicPr>
          <p:cNvPr id="3" name="Picture 2"/>
          <p:cNvPicPr>
            <a:picLocks noChangeAspect="1"/>
          </p:cNvPicPr>
          <p:nvPr/>
        </p:nvPicPr>
        <p:blipFill>
          <a:blip r:embed="rId3"/>
          <a:stretch>
            <a:fillRect/>
          </a:stretch>
        </p:blipFill>
        <p:spPr>
          <a:xfrm>
            <a:off x="360448" y="1279478"/>
            <a:ext cx="8554177" cy="5127551"/>
          </a:xfrm>
          <a:prstGeom prst="rect">
            <a:avLst/>
          </a:prstGeom>
        </p:spPr>
      </p:pic>
      <p:sp>
        <p:nvSpPr>
          <p:cNvPr id="12" name="TextBox 2"/>
          <p:cNvSpPr txBox="1"/>
          <p:nvPr/>
        </p:nvSpPr>
        <p:spPr>
          <a:xfrm>
            <a:off x="2590800" y="46344"/>
            <a:ext cx="4452583" cy="987450"/>
          </a:xfrm>
          <a:prstGeom prst="rect">
            <a:avLst/>
          </a:prstGeom>
        </p:spPr>
        <p:txBody>
          <a:bodyPr wrap="square" lIns="0" tIns="0" rIns="0" bIns="0" rtlCol="0" anchor="t">
            <a:spAutoFit/>
          </a:bodyPr>
          <a:lstStyle/>
          <a:p>
            <a:pPr marL="0" lvl="0" indent="0" algn="l">
              <a:lnSpc>
                <a:spcPts val="7711"/>
              </a:lnSpc>
              <a:spcBef>
                <a:spcPct val="0"/>
              </a:spcBef>
            </a:pPr>
            <a:r>
              <a:rPr lang="en-US" sz="3600" b="1" dirty="0" smtClean="0">
                <a:solidFill>
                  <a:srgbClr val="17E3B2"/>
                </a:solidFill>
                <a:latin typeface="Almarai Bold"/>
                <a:ea typeface="Almarai Bold"/>
                <a:cs typeface="Almarai Bold"/>
                <a:sym typeface="Almarai Bold"/>
              </a:rPr>
              <a:t>Gender Analysis</a:t>
            </a:r>
            <a:endParaRPr lang="en-US" sz="3600" b="1" dirty="0">
              <a:solidFill>
                <a:srgbClr val="17E3B2"/>
              </a:solidFill>
              <a:latin typeface="Almarai Bold"/>
              <a:ea typeface="Almarai Bold"/>
              <a:cs typeface="Almarai Bold"/>
              <a:sym typeface="Almarai Bold"/>
            </a:endParaRPr>
          </a:p>
        </p:txBody>
      </p:sp>
      <p:sp>
        <p:nvSpPr>
          <p:cNvPr id="20" name="TextBox 19"/>
          <p:cNvSpPr txBox="1"/>
          <p:nvPr/>
        </p:nvSpPr>
        <p:spPr>
          <a:xfrm>
            <a:off x="228600" y="6961773"/>
            <a:ext cx="8686025" cy="830997"/>
          </a:xfrm>
          <a:prstGeom prst="rect">
            <a:avLst/>
          </a:prstGeom>
          <a:solidFill>
            <a:schemeClr val="accent4">
              <a:lumMod val="75000"/>
            </a:schemeClr>
          </a:solid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Gender distribution shows </a:t>
            </a:r>
            <a:r>
              <a:rPr lang="en-US" sz="2400" dirty="0" smtClean="0">
                <a:solidFill>
                  <a:schemeClr val="bg1"/>
                </a:solidFill>
                <a:latin typeface="Arial" panose="020B0604020202020204" pitchFamily="34" charset="0"/>
                <a:cs typeface="Arial" panose="020B0604020202020204" pitchFamily="34" charset="0"/>
              </a:rPr>
              <a:t>53% </a:t>
            </a:r>
            <a:r>
              <a:rPr lang="en-US" sz="2400" dirty="0">
                <a:solidFill>
                  <a:schemeClr val="bg1"/>
                </a:solidFill>
                <a:latin typeface="Arial" panose="020B0604020202020204" pitchFamily="34" charset="0"/>
                <a:cs typeface="Arial" panose="020B0604020202020204" pitchFamily="34" charset="0"/>
              </a:rPr>
              <a:t>female, </a:t>
            </a:r>
            <a:r>
              <a:rPr lang="en-US" sz="2400" dirty="0" smtClean="0">
                <a:solidFill>
                  <a:schemeClr val="bg1"/>
                </a:solidFill>
                <a:latin typeface="Arial" panose="020B0604020202020204" pitchFamily="34" charset="0"/>
                <a:cs typeface="Arial" panose="020B0604020202020204" pitchFamily="34" charset="0"/>
              </a:rPr>
              <a:t>46.6% </a:t>
            </a:r>
            <a:r>
              <a:rPr lang="en-US" sz="2400" dirty="0">
                <a:solidFill>
                  <a:schemeClr val="bg1"/>
                </a:solidFill>
                <a:latin typeface="Arial" panose="020B0604020202020204" pitchFamily="34" charset="0"/>
                <a:cs typeface="Arial" panose="020B0604020202020204" pitchFamily="34" charset="0"/>
              </a:rPr>
              <a:t>unknown, and </a:t>
            </a:r>
            <a:r>
              <a:rPr lang="en-US" sz="2400" dirty="0" smtClean="0">
                <a:solidFill>
                  <a:schemeClr val="bg1"/>
                </a:solidFill>
                <a:latin typeface="Arial" panose="020B0604020202020204" pitchFamily="34" charset="0"/>
                <a:cs typeface="Arial" panose="020B0604020202020204" pitchFamily="34" charset="0"/>
              </a:rPr>
              <a:t>0.4% </a:t>
            </a:r>
            <a:r>
              <a:rPr lang="en-US" sz="2400" dirty="0">
                <a:solidFill>
                  <a:schemeClr val="bg1"/>
                </a:solidFill>
                <a:latin typeface="Arial" panose="020B0604020202020204" pitchFamily="34" charset="0"/>
                <a:cs typeface="Arial" panose="020B0604020202020204" pitchFamily="34" charset="0"/>
              </a:rPr>
              <a:t>male, indicating most customers are female. </a:t>
            </a:r>
            <a:endParaRPr lang="en-US" sz="32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9448800" y="1279478"/>
            <a:ext cx="8534400" cy="5127551"/>
          </a:xfrm>
          <a:prstGeom prst="rect">
            <a:avLst/>
          </a:prstGeom>
        </p:spPr>
      </p:pic>
      <p:sp>
        <p:nvSpPr>
          <p:cNvPr id="21" name="TextBox 20"/>
          <p:cNvSpPr txBox="1"/>
          <p:nvPr/>
        </p:nvSpPr>
        <p:spPr>
          <a:xfrm>
            <a:off x="9448800" y="6819900"/>
            <a:ext cx="8534400" cy="1200329"/>
          </a:xfrm>
          <a:prstGeom prst="rect">
            <a:avLst/>
          </a:prstGeom>
          <a:solidFill>
            <a:schemeClr val="accent2">
              <a:lumMod val="75000"/>
            </a:schemeClr>
          </a:solid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Earrings and rings are the most popular jewelry </a:t>
            </a:r>
            <a:r>
              <a:rPr lang="en-US" sz="2400" dirty="0" smtClean="0">
                <a:solidFill>
                  <a:schemeClr val="bg1"/>
                </a:solidFill>
                <a:latin typeface="Arial" panose="020B0604020202020204" pitchFamily="34" charset="0"/>
                <a:cs typeface="Arial" panose="020B0604020202020204" pitchFamily="34" charset="0"/>
              </a:rPr>
              <a:t>types </a:t>
            </a:r>
            <a:r>
              <a:rPr lang="en-US" sz="2400" dirty="0">
                <a:solidFill>
                  <a:schemeClr val="bg1"/>
                </a:solidFill>
                <a:latin typeface="Arial" panose="020B0604020202020204" pitchFamily="34" charset="0"/>
                <a:cs typeface="Arial" panose="020B0604020202020204" pitchFamily="34" charset="0"/>
              </a:rPr>
              <a:t>followed by pendants, with other categories showing much lower sales.</a:t>
            </a:r>
            <a:endParaRPr lang="en-US" sz="3200" dirty="0">
              <a:solidFill>
                <a:schemeClr val="bg1"/>
              </a:solidFill>
              <a:latin typeface="Arial" panose="020B0604020202020204" pitchFamily="34" charset="0"/>
              <a:cs typeface="Arial" panose="020B0604020202020204" pitchFamily="34" charset="0"/>
            </a:endParaRPr>
          </a:p>
        </p:txBody>
      </p:sp>
      <p:sp>
        <p:nvSpPr>
          <p:cNvPr id="22" name="TextBox 2"/>
          <p:cNvSpPr txBox="1"/>
          <p:nvPr/>
        </p:nvSpPr>
        <p:spPr>
          <a:xfrm>
            <a:off x="11353800" y="85593"/>
            <a:ext cx="4452583" cy="879087"/>
          </a:xfrm>
          <a:prstGeom prst="rect">
            <a:avLst/>
          </a:prstGeom>
        </p:spPr>
        <p:txBody>
          <a:bodyPr wrap="square" lIns="0" tIns="0" rIns="0" bIns="0" rtlCol="0" anchor="t">
            <a:spAutoFit/>
          </a:bodyPr>
          <a:lstStyle/>
          <a:p>
            <a:pPr marL="0" lvl="0" indent="0" algn="l">
              <a:lnSpc>
                <a:spcPts val="7711"/>
              </a:lnSpc>
              <a:spcBef>
                <a:spcPct val="0"/>
              </a:spcBef>
            </a:pPr>
            <a:r>
              <a:rPr lang="en-US" sz="3600" b="1" dirty="0" smtClean="0">
                <a:solidFill>
                  <a:srgbClr val="17E3B2"/>
                </a:solidFill>
                <a:latin typeface="Almarai Bold"/>
                <a:ea typeface="Almarai Bold"/>
                <a:cs typeface="Almarai Bold"/>
                <a:sym typeface="Almarai Bold"/>
              </a:rPr>
              <a:t>Category </a:t>
            </a:r>
            <a:r>
              <a:rPr lang="en-US" sz="3600" b="1" dirty="0" smtClean="0">
                <a:solidFill>
                  <a:srgbClr val="17E3B2"/>
                </a:solidFill>
                <a:latin typeface="Almarai Bold"/>
                <a:ea typeface="Almarai Bold"/>
                <a:cs typeface="Almarai Bold"/>
                <a:sym typeface="Almarai Bold"/>
              </a:rPr>
              <a:t>Analysis</a:t>
            </a:r>
            <a:endParaRPr lang="en-US" sz="3600" b="1" dirty="0">
              <a:solidFill>
                <a:srgbClr val="17E3B2"/>
              </a:solidFill>
              <a:latin typeface="Almarai Bold"/>
              <a:ea typeface="Almarai Bold"/>
              <a:cs typeface="Almarai Bold"/>
              <a:sym typeface="Almarai Bold"/>
            </a:endParaRPr>
          </a:p>
        </p:txBody>
      </p:sp>
    </p:spTree>
    <p:extLst>
      <p:ext uri="{BB962C8B-B14F-4D97-AF65-F5344CB8AC3E}">
        <p14:creationId xmlns:p14="http://schemas.microsoft.com/office/powerpoint/2010/main" val="12284208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2" name="TextBox 2"/>
          <p:cNvSpPr txBox="1"/>
          <p:nvPr/>
        </p:nvSpPr>
        <p:spPr>
          <a:xfrm>
            <a:off x="2590800" y="46344"/>
            <a:ext cx="4452583" cy="863698"/>
          </a:xfrm>
          <a:prstGeom prst="rect">
            <a:avLst/>
          </a:prstGeom>
        </p:spPr>
        <p:txBody>
          <a:bodyPr wrap="square" lIns="0" tIns="0" rIns="0" bIns="0" rtlCol="0" anchor="t">
            <a:spAutoFit/>
          </a:bodyPr>
          <a:lstStyle/>
          <a:p>
            <a:pPr marL="0" lvl="0" indent="0" algn="l">
              <a:lnSpc>
                <a:spcPts val="7711"/>
              </a:lnSpc>
              <a:spcBef>
                <a:spcPct val="0"/>
              </a:spcBef>
            </a:pPr>
            <a:r>
              <a:rPr lang="en-US" sz="2800" b="1" dirty="0" smtClean="0">
                <a:solidFill>
                  <a:srgbClr val="17E3B2"/>
                </a:solidFill>
                <a:latin typeface="Almarai Bold"/>
                <a:ea typeface="Almarai Bold"/>
                <a:cs typeface="Almarai Bold"/>
                <a:sym typeface="Almarai Bold"/>
              </a:rPr>
              <a:t>Main Color Analysis</a:t>
            </a:r>
            <a:endParaRPr lang="en-US" sz="2800" b="1" dirty="0">
              <a:solidFill>
                <a:srgbClr val="17E3B2"/>
              </a:solidFill>
              <a:latin typeface="Almarai Bold"/>
              <a:ea typeface="Almarai Bold"/>
              <a:cs typeface="Almarai Bold"/>
              <a:sym typeface="Almarai Bold"/>
            </a:endParaRPr>
          </a:p>
        </p:txBody>
      </p:sp>
      <p:sp>
        <p:nvSpPr>
          <p:cNvPr id="22" name="TextBox 2"/>
          <p:cNvSpPr txBox="1"/>
          <p:nvPr/>
        </p:nvSpPr>
        <p:spPr>
          <a:xfrm>
            <a:off x="11353800" y="85593"/>
            <a:ext cx="4452583" cy="879087"/>
          </a:xfrm>
          <a:prstGeom prst="rect">
            <a:avLst/>
          </a:prstGeom>
        </p:spPr>
        <p:txBody>
          <a:bodyPr wrap="square" lIns="0" tIns="0" rIns="0" bIns="0" rtlCol="0" anchor="t">
            <a:spAutoFit/>
          </a:bodyPr>
          <a:lstStyle/>
          <a:p>
            <a:pPr marL="0" lvl="0" indent="0" algn="l">
              <a:lnSpc>
                <a:spcPts val="7711"/>
              </a:lnSpc>
              <a:spcBef>
                <a:spcPct val="0"/>
              </a:spcBef>
            </a:pPr>
            <a:r>
              <a:rPr lang="en-US" sz="2800" b="1" dirty="0" smtClean="0">
                <a:solidFill>
                  <a:srgbClr val="17E3B2"/>
                </a:solidFill>
                <a:latin typeface="Almarai Bold"/>
                <a:ea typeface="Almarai Bold"/>
                <a:cs typeface="Almarai Bold"/>
                <a:sym typeface="Almarai Bold"/>
              </a:rPr>
              <a:t>Main Metal </a:t>
            </a:r>
            <a:r>
              <a:rPr lang="en-US" sz="2800" b="1" dirty="0" smtClean="0">
                <a:solidFill>
                  <a:srgbClr val="17E3B2"/>
                </a:solidFill>
                <a:latin typeface="Almarai Bold"/>
                <a:ea typeface="Almarai Bold"/>
                <a:cs typeface="Almarai Bold"/>
                <a:sym typeface="Almarai Bold"/>
              </a:rPr>
              <a:t>Analysis</a:t>
            </a:r>
            <a:endParaRPr lang="en-US" sz="2800" b="1" dirty="0">
              <a:solidFill>
                <a:srgbClr val="17E3B2"/>
              </a:solidFill>
              <a:latin typeface="Almarai Bold"/>
              <a:ea typeface="Almarai Bold"/>
              <a:cs typeface="Almarai Bold"/>
              <a:sym typeface="Almarai Bold"/>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50" y="1117867"/>
            <a:ext cx="7674591" cy="4886019"/>
          </a:xfrm>
          <a:prstGeom prst="rect">
            <a:avLst/>
          </a:prstGeom>
        </p:spPr>
      </p:pic>
      <p:sp>
        <p:nvSpPr>
          <p:cNvPr id="14" name="TextBox 13"/>
          <p:cNvSpPr txBox="1"/>
          <p:nvPr/>
        </p:nvSpPr>
        <p:spPr>
          <a:xfrm>
            <a:off x="755650" y="6362700"/>
            <a:ext cx="7732721" cy="1569660"/>
          </a:xfrm>
          <a:prstGeom prst="rect">
            <a:avLst/>
          </a:prstGeom>
          <a:solidFill>
            <a:schemeClr val="accent1">
              <a:lumMod val="75000"/>
            </a:schemeClr>
          </a:solid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Red clearly dominates the product lineup, signaling strong customer preference. White trails behind, while yellow is rare. A few unknown color entries may hint at data quality issues worth addressing.</a:t>
            </a:r>
            <a:endParaRPr lang="en-US" sz="3200"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1600" y="1095681"/>
            <a:ext cx="8763000" cy="4962219"/>
          </a:xfrm>
          <a:prstGeom prst="rect">
            <a:avLst/>
          </a:prstGeom>
        </p:spPr>
      </p:pic>
      <p:sp>
        <p:nvSpPr>
          <p:cNvPr id="16" name="TextBox 15"/>
          <p:cNvSpPr txBox="1"/>
          <p:nvPr/>
        </p:nvSpPr>
        <p:spPr>
          <a:xfrm>
            <a:off x="8991600" y="6400800"/>
            <a:ext cx="8763000" cy="1938992"/>
          </a:xfrm>
          <a:prstGeom prst="rect">
            <a:avLst/>
          </a:prstGeom>
          <a:solidFill>
            <a:schemeClr val="accent5">
              <a:lumMod val="50000"/>
            </a:schemeClr>
          </a:solid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The chart shows that gold overwhelmingly dominates as the main metal used in the products, with silver making up a very small portion. Platinum is virtually absent. This suggests a strong focus on gold-based jewelry, which could reflect customer preference, brand identity, or pricing strategy.</a:t>
            </a:r>
            <a:endParaRPr 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28963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5286</TotalTime>
  <Words>1279</Words>
  <Application>Microsoft Office PowerPoint</Application>
  <PresentationFormat>Custom</PresentationFormat>
  <Paragraphs>93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Almarai Bold</vt:lpstr>
      <vt:lpstr>Arial</vt:lpstr>
      <vt:lpstr>Cascadia Code</vt:lpstr>
      <vt:lpstr>Calibri</vt:lpstr>
      <vt:lpstr>Almarai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Professional Business Project Presentation</dc:title>
  <dc:creator>User</dc:creator>
  <cp:lastModifiedBy>User</cp:lastModifiedBy>
  <cp:revision>52</cp:revision>
  <dcterms:created xsi:type="dcterms:W3CDTF">2006-08-16T00:00:00Z</dcterms:created>
  <dcterms:modified xsi:type="dcterms:W3CDTF">2025-05-29T15:50:07Z</dcterms:modified>
  <dc:identifier>DAGof2MStpk</dc:identifier>
</cp:coreProperties>
</file>